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h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दूसरा बेटा खो गया था और मिल गया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प्रश्नोत्तरी</a:t>
            </a:r>
            <a:r xmlns:a="http://schemas.openxmlformats.org/drawingml/2006/main">
              <a:rPr altLang="en-US" lang="h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जब दूसरा बेटा वापस आया तो पिता ने उसके साथ कैसा व्यवहार किया?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उसने दूसरे बेटे को बाहर निकाल दिया।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②उसने </a:t>
            </a:r>
            <a:r xmlns:a="http://schemas.openxmlformats.org/drawingml/2006/main">
              <a:rPr altLang="ko-KR" lang="hi" sz="2800">
                <a:solidFill>
                  <a:schemeClr val="tx1">
                    <a:lumMod val="65000"/>
                    <a:lumOff val="35000"/>
                  </a:schemeClr>
                </a:solidFill>
              </a:rPr>
              <a:t>दूसरे बेटे को मारा।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उसने दूसरे बेटे को नहीं देखा।</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उन्होंने दूसरे बेटे का सहर्ष स्वागत किया।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उन्होंने दूसरे बेटे का सहर्ष स्वागत किया।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एक कर्ज़दार जिस पर दस हज़ार तोड़े बकाया 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'क्या तुम्हें अपने साथी नौकर पर वैसी ही दया नहीं करनी चाहिए थी जैसी मैंने तुम पर की 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18:</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आदमी था जिस पर राजा का दस हज़ार तोड़े कर्ज़ था। राजा को उस आदमी पर दया आ गई और उसका कर्ज माफ कर दिया।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परन्तु जब वह मनुष्य बाहर गया, तो उसे अपने एक साथी सेवक से मिला जिस पर उसका सौ दीनार कर्ज़ था। उसने उसे पकड़ लिया और उस पर क्रोधित हुआ। "तुम्हारा जो मुझ पर बकाया है, वह लौटा 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और उसने अपने साथी नौकर को जेल में डाल दिया। राजा ने यह समाचार अपने दूसरे सेवक से सुना।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तब राजा ने क्रोधित होकर सेवक को वापस बुलाया। “मैंने तुम्हारा वह सारा कर्ज़ रद्द कर दिया क्योंकि तुमने मुझसे विनती की थी। क्या तुम्हें अपने साथी सेवकों पर वैसे ही दया नहीं करनी चाहिए थी जैसे मैंने तुम पर की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कहा, "जैसे हमारे स्वर्गीय पिता ने तुम्हें क्षमा किया, वैसे ही तुम्हें भी एक दूसरे को क्षमा करना चाहिए।"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एक नौकर को दस हजार प्रतिभाओं के एक बहुत बड़े कर्ज से मुक्त कर दिया गया।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परन्तु उस ने अपने साथी दास को, जो उस पर एक सौ दीनार का कर्ज़दार था, क्षमा न किया।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यह एक कृतघ्न रवैया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के अनुग्रह से हमें भी क्षमा किया गया और बचाया गया।</a:t>
            </a:r>
            <a:r xmlns:a="http://schemas.openxmlformats.org/drawingml/2006/main">
              <a:rPr altLang="en-US" lang="hi" sz="3200">
                <a:solidFill>
                  <a:schemeClr val="tx1">
                    <a:lumMod val="65000"/>
                    <a:lumOff val="35000"/>
                  </a:schemeClr>
                </a:solidFill>
              </a:rPr>
              <a:t> </a:t>
            </a:r>
            <a:r xmlns:a="http://schemas.openxmlformats.org/drawingml/2006/main">
              <a:rPr altLang="ko-KR" lang="hi" sz="3200">
                <a:solidFill>
                  <a:schemeClr val="tx1">
                    <a:lumMod val="65000"/>
                    <a:lumOff val="35000"/>
                  </a:schemeClr>
                </a:solidFill>
              </a:rPr>
              <a:t>यदि हम उस अनुग्रह को नहीं भूलते तो हमें उन लोगों को क्षमा करना होगा जिन्होंने हमारे साथ गलत किया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है जो हमें अंत तक माफ करता है और प्यार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राजा ने उसका कितना धन बट्टे खाते में डाल दिया??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सौ दीनार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दो सौ दीनार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एक सौ प्रतिभाएँ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दस हज़ार प्रतिभाएँ</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दस हज़ार प्रतिभाएँ</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i" sz="4000"/>
              <a:t>क्योंकि मेरा यह पुत्र मर गया था, फिर जीवित हो गया है; वह खो गया था और मिल गया है।' इसलिए उन्होंने जश्न मनाना शुरू कर दिया.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'क्या तुम्हें अपने साथी नौकर पर वैसी ही दया नहीं करनी चाहिए थी जैसी मैंने तुम पर की थी?'</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18:</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दाऊद के पुत्र को होसन्ना!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जो भीड़ उसके आगे चल रही थी और जो उसके पीछे चल रहे थे, चिल्ला रहे थे, "दाऊद के पुत्र को होशाना!" "धन्य है वह जो प्रभु के नाम पर आता है!" "होसाना इन द हाईएस्ट!"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hi" altLang="ko-KR" sz="2600">
                <a:solidFill>
                  <a:schemeClr val="tx1">
                    <a:lumMod val="65000"/>
                    <a:lumOff val="35000"/>
                  </a:schemeClr>
                </a:solidFill>
              </a:rPr>
              <a:t>जब यीशु यरूशलेम के निकट आया, तो उसने दो शिष्यों को यह कहकर भेजा, “गाँव में जाओ, और तुम्हें एक गदही अपने बच्चे समेत पास में मिलेगी। उन्हें खोलकर मेरे पास लाओ।”</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दो शिष्य गाँव में गये और उन्होंने वैसा ही किया जैसा यीशु ने उन्हें निर्देश दिया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उन्हें गधा मिल गया। "प्रभु को उनकी आवश्यकता है।" तब मालिक ने उन्हें तुरंत भेज दिया।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एक गधे के बच्चे पर बैठे और यरूशलेम में प्रवेश किया। जो भीड़ उसके आगे आगे बढ़ रही थी और चिल्ला रही थी, “दाऊद के पुत्र को होशाना!”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तथ्य यह है कि यीशु गधे के बच्चे पर सवार थे और भीड़ ने उनका स्वागत किया था, यह बाइबिल की दर्ज भविष्यवाणी के अनुसार किया गया था। लेकिन इसकी जानकारी किसी को नहीं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गधे के बच्चे पर सवार हुआ, और भीड़ चिल्लाने लगी,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'दाऊद के पुत्र को होशाना!'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उन सभी की भविष्यवाणी बाइबिल में की गई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आज्ञाकारिता से जीवित रहे,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जैसा कि बाइबिल में लिखा गया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जो यीशु का अनुसरण करते हैं उन्हें भी आज्ञापालन करना चाहिए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भगवान का शब्द पूरी तरह से.</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हमारा राजा है जो प्रशंसा और महिमा के योग्य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i">
                <a:solidFill>
                  <a:schemeClr val="tx1">
                    <a:lumMod val="50000"/>
                    <a:lumOff val="50000"/>
                  </a:schemeClr>
                </a:solidFill>
              </a:rPr>
              <a:t>क्रमांक 73 परमेश्वर का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hi" sz="4400"/>
              <a:t>यीशु ने लाजर को मृतकों में से जीवित किया</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यरूशलेम में किस चीज़ पर सवार होकर आये 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गधे का बच्चा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एक बच्चा घोड़ा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एक बच्चा हाथी</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एक बच्चा ऊँट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 </a:t>
            </a:r>
            <a:r xmlns:a="http://schemas.openxmlformats.org/drawingml/2006/main">
              <a:rPr altLang="ko-KR" lang="hi" sz="2800">
                <a:solidFill>
                  <a:srgbClr val="ff0000"/>
                </a:solidFill>
              </a:rPr>
              <a:t>गधे का बच्चा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जो भीड़ उसके आगे चल रही थी और जो उसके पीछे चल रहे थे, चिल्ला रहे थे, "दाऊद के पुत्र को होशाना!" "धन्य है वह जो प्रभु के नाम पर आता है!" "होसाना इन द हाईएस्ट!"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83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मेरा घर प्रार्थना का घर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“लिखा है,” उसने उनसे कहा, “मेरा घर प्रार्थना का घर कहलाएगा, परन्तु तुम उसे लुटेरों का अड्डा बना रहे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यरूशलेम मंदिर में प्रवेश किया। मन्दिर के अन्दर बहुत से व्यापारी और सर्राफ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ने सर्राफों की मेज़ें और कबूतर बेचनेवालों की चौकियाँ उलट दीं। उसने उन सभी को, जो वहाँ खरीद-फरोख्त कर रहे थे, खदेड़ दिया।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क्रोध से कहा, “लिखा है, कि मेरा घर प्रार्थना का घर कहलाएगा, परन्तु तुम उसे डाकुओं का खोह बनाते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व्यापारियों को मन्दिर से बाहर निकाल दिया और मन्दिर में बीमारों को चंगा किया।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मंदिर, चर्च, भगवान की पूजा और प्रार्थना करने का स्थान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यीशु उस भीड़ से नाराज़ थे जिसने इसे व्यवसाय का स्थान बना दिया था।</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आप चर्च किसलिए आते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चर्च में आपको पूजा और प्रार्थना के साथ भगवान से मिलना चाहिए।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चर्च का मालिक है. यीशु ही वह हैं जो चर्च से हमारी पूजा और प्रार्थना प्राप्त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यीशु ने उस से कहा, पुनरुत्थान और जीवन मैं ही हूं। जो कोई मुझ पर विश्वास करेगा वह चाहे मर भी जाए, तौभी जीएगा;</a:t>
            </a:r>
            <a:endParaRPr xmlns:a="http://schemas.openxmlformats.org/drawingml/2006/main" altLang="ko-KR" lang="en-US" sz="3600"/>
          </a:p>
          <a:p>
            <a:pPr xmlns:a="http://schemas.openxmlformats.org/drawingml/2006/main" lvl="0">
              <a:defRPr/>
            </a:pPr>
            <a:r xmlns:a="http://schemas.openxmlformats.org/drawingml/2006/main">
              <a:rPr altLang="ko-KR" lang="hi" sz="3600"/>
              <a:t>और जो कोई जीवित है और मुझ पर विश्वास करता है वह कभी नहीं मरेगा। क्या आप इस पर विश्वास करते हैं?"</a:t>
            </a:r>
            <a:endParaRPr xmlns:a="http://schemas.openxmlformats.org/drawingml/2006/main" altLang="ko-KR" lang="en-US" sz="3600"/>
          </a:p>
          <a:p>
            <a:pPr xmlns:a="http://schemas.openxmlformats.org/drawingml/2006/main" lvl="0">
              <a:defRPr/>
            </a:pPr>
            <a:r xmlns:a="http://schemas.openxmlformats.org/drawingml/2006/main">
              <a:rPr altLang="ko-KR" lang="h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किसे मन्दिर से बाहर निकाला?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यहूदी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गैर-यहूदी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पुजारी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व्यापारी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व्यापारी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“लिखा है,” उसने उनसे कहा, “मेरा घर प्रार्थना का घर कहलाएगा, परन्तु तुम उसे लुटेरों का अड्डा बना रहे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84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ने अपने शिष्यों के पैर धोए</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अब जब कि मैं, तुम्हारे प्रभु और शिक्षक, ने तुम्हारे पैर धोए हैं, तो तुम्हें भी एक दूसरे के पैर धोना चाहिए।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अपने शिष्यों के साथ अंतिम भोज किया था। यीशु जानते थे कि यह उनके शिष्यों के साथ उनका अंतिम भोजन था।</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अचानक कटोरे में पानी लाया, और वह एक-एक करके अपने शिष्यों के पैर धोने लगा।</a:t>
            </a:r>
            <a:r xmlns:a="http://schemas.openxmlformats.org/drawingml/2006/main">
              <a:rPr lang="h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पतरस की बारी आई, तो पतरस ने कहा, "प्रभु हमारे पैर क्यों धोते हैं? मैं नहीं धोऊंगा!"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उत्तर दिया. "अगर मैं आपके पैर नहीं धोता, तो आपका और मेरा इससे कोई लेना-देना नहीं है। हो सकता है कि आप अभी ठीक से न समझें, लेकिन एक दिन आप समझ जाएंगे।"</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"मैंने एक उदाहरण स्थापित करने के लिए आपके पैर धोए। अब से, एक-दूसरे के पैर धोएं और एक-दूसरे की सेवा करने वाले लोग बनें।"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दुनिया में छोटे लोग ऊंचे लोगों की सेवा करते हैं, लेकिन इसके विपरीत यीशु ने अपने शिष्यों के पैर धोए और त्याग कर दिया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हमारे लिए उसका जीवन.</a:t>
            </a:r>
            <a:r xmlns:a="http://schemas.openxmlformats.org/drawingml/2006/main">
              <a:rPr altLang="en-US" lang="hi" sz="3600">
                <a:solidFill>
                  <a:schemeClr val="tx1">
                    <a:lumMod val="65000"/>
                    <a:lumOff val="35000"/>
                  </a:schemeClr>
                </a:solidFill>
              </a:rPr>
              <a:t> </a:t>
            </a:r>
            <a:r xmlns:a="http://schemas.openxmlformats.org/drawingml/2006/main">
              <a:rPr altLang="ko-KR" lang="hi" sz="3600">
                <a:solidFill>
                  <a:schemeClr val="tx1">
                    <a:lumMod val="65000"/>
                    <a:lumOff val="35000"/>
                  </a:schemeClr>
                </a:solidFill>
              </a:rPr>
              <a:t>यदि हम यीशु के शिष्य हैं, तो हमें ऊंचे स्थान पर व्यवहार पाने की चाहत के बजाय निचले स्थान पर एक-दूसरे की सेवा करने में खुशी होनी चाहिए।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एक दिन यीशु के पास समाचार आया। “लाजर बीमार है। कृपया जल्दी आएँ और उसे ठीक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सर्वोच्च व्यक्ति हैं, लेकिन वह सबसे निचले स्थान पर आये हैं और हम सभी की सेवा करने के इच्छुक हैं।</a:t>
            </a:r>
            <a:r xmlns:a="http://schemas.openxmlformats.org/drawingml/2006/main">
              <a:rPr altLang="en-US" lang="h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किसने यीशु को अपने पैर नहीं धोने दिये?</a:t>
            </a:r>
            <a:r xmlns:a="http://schemas.openxmlformats.org/drawingml/2006/main">
              <a:rPr altLang="en-US" lang="h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पीटर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जुडास इस्करियोती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पीटर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अब जब कि मैं, तुम्हारे प्रभु और शिक्षक, ने तुम्हारे पैर धोए हैं, तो तुम्हें भी एक दूसरे के पैर धोना चाहिए।</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पहाड़ी पर प्रार्थना कर रहे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वह थोड़ा आगे जाकर भूमि पर मुंह के बल गिरकर प्रार्थना करने लगा, "हे मेरे पिता, यदि हो सके, तो यह कटोरा मुझ से टल जाए। परन्तु जैसा मैं चाहता हूं वैसा नहीं, परन्तु जैसा तू चाहता है वैसा ही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मैथ्यू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रात्रि भोजन के बाद यीशु अपने शिष्यों के साथ गेथसमेन नामक स्थान पर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ने शिष्यों से कहा, “मेरी आत्मा दुःख से यहाँ तक अभिभूत है कि मैं मरने पर हूँ। यहीं रहो और मेरे साथ निगरानी करते रहो।”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"हे मेरे पिता, यदि हो सके, तो यह कटोरा मुझ से टल जाए। तौभी जैसा मैं चाहता हूं वैसा नहीं, परन्तु जैसा तू चाहता है वैसा ही हो।" यीशु ने ईमानदारी से प्रार्थना की. परन्तु शिष्य गहरी नींद में सो गये।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अपने चेलों को जगाते हुए कहा, “क्या तुम एक घड़ी तक मेरे साथ जागते न रह सकते थे? देखना। यहाँ मेरा विश्वासघाती मुझे गिरफ़्तार करने आया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अन्त में यीशु ने उन लोगों का पीछा किया जो उसे पकड़ने आये थे। यह परमेश्वर की इच्छा के अनुसार क्रूस पर हमारे पापों का भुगतान करने के लिए मरना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परन्तु यीशु के आने से पहले ही वह मर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क्रूस पर हमारे पापों का भुगतान करने के लिए मरना यीशु के लिए दर्दनाक था, लेकिन वह पूरी तरह से आज्ञाकारी 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क्योंकि यह परमेश्वर की इच्छा थी।</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सबसे पहले यह आशा करनी चाहिए कि हमारे जीवन में मेरी अपेक्षा ईश्वर की इच्छा पूरी 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r xmlns:a="http://schemas.openxmlformats.org/drawingml/2006/main">
              <a:rPr lang="hi" altLang="en-US" sz="3600">
                <a:solidFill>
                  <a:srgbClr val="0070c0"/>
                </a:solidFill>
              </a:rPr>
              <a:t> </a:t>
            </a:r>
            <a:r xmlns:a="http://schemas.openxmlformats.org/drawingml/2006/main">
              <a:rPr lang="hi" altLang="ko-KR" sz="3600">
                <a:solidFill>
                  <a:srgbClr val="0070c0"/>
                </a:solidFill>
              </a:rPr>
              <a:t>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इस देश में पापरहित है क्योंकि वह पूरी तरह से परमेश्वर की इच्छा का पालन करता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गिरफ्तार होने से पहले यीशु ने कहाँ प्रार्थना की 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①यरूशलेम </a:t>
            </a:r>
            <a:r xmlns:a="http://schemas.openxmlformats.org/drawingml/2006/main">
              <a:rPr lang="hi" altLang="ko-KR" sz="2800">
                <a:solidFill>
                  <a:schemeClr val="tx1">
                    <a:lumMod val="65000"/>
                    <a:lumOff val="35000"/>
                  </a:schemeClr>
                </a:solidFill>
              </a:rPr>
              <a:t>के मंदिर में</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गेथसेमेन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मार्क का ऊपरी कमरा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गलील झील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② </a:t>
            </a:r>
            <a:r xmlns:a="http://schemas.openxmlformats.org/drawingml/2006/main">
              <a:rPr lang="hi" altLang="ko-KR" sz="2800">
                <a:solidFill>
                  <a:srgbClr val="ff0000"/>
                </a:solidFill>
              </a:rPr>
              <a:t>गेथसेमेन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वह थोड़ा आगे जाकर भूमि पर मुंह के बल गिरकर प्रार्थना करने लगा, "हे मेरे पिता, यदि हो सके, तो यह कटोरा मुझ से टल जाए। परन्तु जैसा मैं चाहता हूं वैसा नहीं, परन्तु जैसा तू चाहता है वैसा ही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मैथ्यू</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क्रूस पर मरे।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यीशु ने ऊँचे स्वर से पुकारा, “हे पिता, मैं अपनी आत्मा तेरे हाथों में सौंपता हूँ।” जब उन्होंने यह कहा तो उन्होंने अंतिम सांस 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23:</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को रोमन सैनिकों द्वारा पकड़ लिया गया, उसके सिर में कांटों का ताज पहनाया गया, उसका मज़ाक उड़ाया गया, क्रूस पर चढ़ाया गया और पहाड़ी पर ले जाकर मार डाला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फिर, यीशु को दो अपराधियों के साथ सूली पर चढ़ा दिया गया। लोग खड़े देखते रहे, और शासकों ने उस पर व्यंग्य भी किया।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“हे पिता, उन्हें क्षमा कर दो, क्योंकि वे नहीं जानते कि वे क्या कर रहे हैं।” यीशु ने उन लोगों के लिए प्रार्थना की जिन्होंने उसे मार डाला।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कहा, "यह समाप्त हो गया!" और उस ने सिर झुकाकर प्राण त्याग दिए।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लाज़र की बहन ने यीशु से, जो देर से आया था, कहा, “हे यीशु, यदि तू यहाँ होता, तो मेरा भाई न मरता।”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 समय मन्दिर का पर्दा ऊपर से नीचे तक दो टुकड़े हो गया। पृथ्वी हिल गयी और चट्टानें फट गयीं। जब यीशु को क्रूस पर चढ़ाने वाले सैनिकों ने यह देखा, तो वे भयभीत हो गए, और चिल्ला उठे, "निश्चित रूप से वह परमेश्वर का पुत्र था!"</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पापरहित यीशु ने हमारी ओर से कष्ट सहे और मरे, और हमारे पापों के लिए भुगतान किया।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इसलिए, हमें अपने लिए भुगतान करने की आवश्यकता नहीं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यीशु की बदौलत हम बच गये।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हमें इसे एक पल के लिए भी नहीं भूलना चाहिए.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उद्धारकर्ता है जिसने क्रूस पर हमारे पापों के लिए मरकर हमें बचाया।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को किसके साथ सूली पर चढ़ाया गया 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①शिष्य </a:t>
            </a:r>
            <a:r xmlns:a="http://schemas.openxmlformats.org/drawingml/2006/main">
              <a:rPr lang="hi"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महिला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पुजारी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अपराधी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अपराधी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यीशु ने ऊँचे स्वर से पुकारा, “हे पिता, मैं अपनी आत्मा तेरे हाथों में सौंपता हूँ।” जब उन्होंने यह कहा तो उन्होंने अंतिम सांस 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ल्यूक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23:</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खाली कब्र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इस पर वह पीछे मुड़ी और यीशु को वहाँ खड़े देखा, परन्तु उसे यह न मालूम हुआ कि यह यीशु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मरियम मगदलीनी मृत यीशु को देखने के लिए कब्र पर गयी। लेकिन, कब्र का पत्थर का दरवाजा खुला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कब्र में यीशु का कोई शरीर नहीं था। मैरी को लगा कि किसी ने यीशु का शव चुरा लिया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देवदूत प्रकट हुआ और पूछा. "क्यों रो रही हो?" मरियम ने उत्तर दिया, "किसी ने यीशु का शरीर चुरा लिया।"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कहा, “कब्र का पत्थर का फाटक हटा दो।” यीशु ने आदेश दिया, "बाहर आओ, लाज़र।"</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और जब वह पीछे मुड़ी, तो यीशु जीवित थे। परन्तु मरियम ने यीशु को नहीं पहचाना। उसने नहीं सोचा था कि यीशु जीवन में वापस आएंगे।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"मैरी..." केवल जब यीशु ने बुलाया, तो मैरी ने उसे पहचान लिया। "प्रभु, आप सचमुच जीवित हो गए हैं।" यीशु अपनी मृत्यु के तीन दिन बाद पुनर्जीवित हो गए 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hi" altLang="ko-KR" sz="3300">
                <a:solidFill>
                  <a:schemeClr val="tx1">
                    <a:lumMod val="65000"/>
                    <a:lumOff val="35000"/>
                  </a:schemeClr>
                </a:solidFill>
              </a:rPr>
              <a:t>दुनिया में कोई भी मरा नहीं 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और फिर से जीवित.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लेकिन एकमात्र यीशु, जो मृत्यु से पुनर्जीवित हुआ था, अभी भी जीवित 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बाइबल कहती है कि जो लोग यीशु पर विश्वास करते हैं वे भी जीवन में वापस आते 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यीशु की तरह.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इसलिए हमें अपनी आशा नहीं खोनी चाहिए</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hi" altLang="ko-KR" sz="3300">
                <a:solidFill>
                  <a:schemeClr val="tx1">
                    <a:lumMod val="65000"/>
                    <a:lumOff val="35000"/>
                  </a:schemeClr>
                </a:solidFill>
              </a:rPr>
              <a:t>अनन्त जीवन के लिए.</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विजय के भगवान हैं जिन्होंने मृत्यु पर विजय प्राप्त की और जीवन में वापस आये।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मरियम ने देखा कि कब्र में यीशु नहीं है तो उसने क्या सोचा?</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यीशु पुनर्जीवित हो गए 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यह यीशु की कब्र नहीं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किसी ने यीशु का शव चुरा लिया!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चेलों ने यीशु का शव खरीदा!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किसी ने यीशु का शव चुरा लिया!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इस पर वह पीछे मुड़ी और यीशु को वहाँ खड़े देखा, परन्तु उसे यह न मालूम हुआ कि यह यीशु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जॉन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जो स्वर्ग पर चढ़ गया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यह कहने के बाद वह उनके देखते ही ऊपर उठा लिया गया, और बादल ने उसे उनकी आंखों से ओझल कर दिया।</a:t>
            </a:r>
            <a:r xmlns:a="http://schemas.openxmlformats.org/drawingml/2006/main">
              <a:rPr lang="h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शिष्य, जो नहीं जानते थे कि यीशु पुनर्जीवित हो गए थे, भय और निराशा से घिर गए।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पुनर्जीवित यीशु आए और उनके बीच खड़े हो गए, उन्हें अपने हाथ और बगल दिखाए और कहा, "संदेह करना बंद करो और विश्वास करो।"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फिर आश्चर्यजनक रूप से, अपनी मृत्यु के तीन दिन बाद, लाजर बाहर चला गया। यह देखकर लोग प्रसन्न हुए और परमेश्वर की स्तुति करने लगे।</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फिर, यीशु ने कहा कि वह अपने पिता, परमेश्वर के पास वापस जाएगा और वादा किया कि वह पवित्र आत्मा भेजेगा।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और यीशु ने अपने शिष्यों को आदेश दिया कि वे जगत के अंत तक उसके गवाह बनें, सुसमाचार का प्रचार करें और वचन सिखायें।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 भूमि पर सभी मिशनों को पूरा करने के बाद, यीशु अपने शिष्यों के सामने स्वर्ग चले गए। और उसने हमसे वादा किया कि वह एक दिन इस भूमि पर वापस आएगा।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यीशु ने स्वर्ग जाने से पहले अपने शिष्यों को पृथ्वी के छोर तक सुसमाचार का प्रचार करने का आदेश दिया।</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चर्च यीशु के शिष्यों का एक समूह है।</a:t>
            </a:r>
            <a:r xmlns:a="http://schemas.openxmlformats.org/drawingml/2006/main">
              <a:rPr lang="hi" altLang="en-US" sz="3600">
                <a:solidFill>
                  <a:schemeClr val="tx1">
                    <a:lumMod val="65000"/>
                    <a:lumOff val="35000"/>
                  </a:schemeClr>
                </a:solidFill>
              </a:rPr>
              <a:t> </a:t>
            </a:r>
            <a:r xmlns:a="http://schemas.openxmlformats.org/drawingml/2006/main">
              <a:rPr lang="hi" altLang="ko-KR" sz="3600">
                <a:solidFill>
                  <a:schemeClr val="tx1">
                    <a:lumMod val="65000"/>
                    <a:lumOff val="35000"/>
                  </a:schemeClr>
                </a:solidFill>
              </a:rPr>
              <a:t>यीशु के शिष्यों के रूप में, हमें हर जगह सुसमाचार का प्रचार करना चाहिए। और हमें यीशु का गवाह बनना होगा।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अभी भी जीवित हैं, परमेश्वर के दाहिनी ओर बैठे हैं, और वह वादे के अनुसार पृथ्वी पर वापस आएंगे।</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पुनर्जीवित यीशु ने अपने शिष्यों को क्या दिखाया?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①हाथों </a:t>
            </a:r>
            <a:r xmlns:a="http://schemas.openxmlformats.org/drawingml/2006/main">
              <a:rPr lang="hi" altLang="ko-KR" sz="2800">
                <a:solidFill>
                  <a:schemeClr val="tx1">
                    <a:lumMod val="65000"/>
                    <a:lumOff val="35000"/>
                  </a:schemeClr>
                </a:solidFill>
              </a:rPr>
              <a:t>और पैरों पर नाखून के निशान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कांटों के निशान ओह सिर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पीठ पर कोड़ों के निशान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④चेहरे </a:t>
            </a:r>
            <a:r xmlns:a="http://schemas.openxmlformats.org/drawingml/2006/main">
              <a:rPr lang="hi" altLang="ko-KR" sz="2800">
                <a:solidFill>
                  <a:schemeClr val="tx1">
                    <a:lumMod val="65000"/>
                    <a:lumOff val="35000"/>
                  </a:schemeClr>
                </a:solidFill>
              </a:rPr>
              <a:t>पर चोट के निशान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①हाथों </a:t>
            </a:r>
            <a:r xmlns:a="http://schemas.openxmlformats.org/drawingml/2006/main">
              <a:rPr lang="hi" altLang="ko-KR" sz="2800">
                <a:solidFill>
                  <a:srgbClr val="ff0000"/>
                </a:solidFill>
              </a:rPr>
              <a:t>और पैरों पर नाखून के निशान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यह कहने के बाद वह उनके देखते ही ऊपर उठा लिया गया, और बादल ने उसे उनकी आंखों से ओझल कर दिया।</a:t>
            </a:r>
            <a:r xmlns:a="http://schemas.openxmlformats.org/drawingml/2006/main">
              <a:rPr lang="h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पवित्र आत्मा आ गया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 सभी पवित्र आत्मा से भर गए और आत्मा द्वारा उन्हें सक्षम बनाने के लिए अन्य भाषाएं बोलने लगे।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जैसा कि यीशु ने कहा था, शिष्य यरूशलेम में थे। जब पिन्तेकुस्त का दिन आया, तो वे सब एक जगह इकट्ठे थे।</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ने लाजर को फिर से जीवित कर दिया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उसके शब्द 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किसी दिन मरना है, लेकिन हमें पुनर्जीवित होना है क्योंकि हम यीशु में विश्वास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आपको एक ईसाई बनना होगा जो पुनरुत्थान की आशा के साथ जीता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अचानक तेज़ हवा चलने जैसी आवाज़ आई और पूरे घर में, जहां वे बैठे थे, गूंज गया।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और फिर प्रत्येक व्यक्ति के सिर पर आग की जीभ थी, और फिर वे सभी पवित्र आत्मा से भर गए और अन्य भाषाएँ बोलने लगे।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जब हर कोई आश्चर्यचकित हो गया, तो पतरस ने उन्हें यीशु और सुसमाचार के बारे में उपदेश देना शुरू किया।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लोगों ने सुसमाचार सुना, पश्चाताप किया और बपतिस्मा लिया। उस दिन 3,000 से अधिक लोगों ने बपतिस्मा लिया।</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यीशु ने अपने शिष्यों के पास पवित्र आत्मा भेजा।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पवित्र आत्मा ने पतरस को सुसमाचार का प्रचार करने के लिए बुद्धि और शक्ति 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पवित्र आत्मा उन सभी के दिलों में है जो यीशु में विश्वास करते हैं।</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यह मत भूलो कि पवित्र आत्मा ही वह है जो हमें सुसमाचार का प्रचार करने के लिए बुद्धि और साहस देता है, जैसे उसने पतरस को बुद्धि और शक्ति दी थी।</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हमारी सहायता के लिए उन सभी के पास पवित्र आत्मा भेजता है जो उस पर विश्वास करते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पवित्र आत्मा आया तो उन्होंने क्या सुना?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तुरही ध्वनि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गड़गड़ाहट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प्रचंड हवा का बहना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प्रार्थना की ध्वनि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प्रचंड हवा का बहना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 सभी पवित्र आत्मा से भर गए और आत्मा द्वारा उन्हें सक्षम बनाने के लिए अन्य भाषाएं बोलने लगे।</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फिलिप्पुस ने इथियोपियाई को सुसमाचार सुनाया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तब फिलिप्पुस ने धर्मग्रंथ के उसी अंश से शुरुआत की और उसे यीशु के बारे में खुशखबरी सुनाई।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hi" sz="4000"/>
              <a:t>क्योंकि मेरा यह पुत्र मर गया था, फिर जीवित हो गया है; वह खो गया था और मिल गया है।' इसलिए उन्होंने जश्न मनाना शुरू कर दिया.</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जीवन का स्वामी है जो मृतकों को वापस लाता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दिन प्रभु के एक दूत ने फिलिप्पुस से, जो यीशु पर विश्वास करता था, कहा, "दक्षिण की ओर जाने वाली सड़क-रेगिस्तानी मार्ग पर जाओ।"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hi" altLang="ko-KR" sz="3100">
                <a:solidFill>
                  <a:schemeClr val="tx1">
                    <a:lumMod val="65000"/>
                    <a:lumOff val="35000"/>
                  </a:schemeClr>
                </a:solidFill>
              </a:rPr>
              <a:t>जैसा कि देवदूत ने कहा था, वह दक्षिणी रेगिस्तान की ओर चल पड़ा। उसे आश्चर्य हुआ कि देवदूत ने उसे क्यों भेजा है </a:t>
            </a:r>
            <a:r xmlns:a="http://schemas.openxmlformats.org/drawingml/2006/main">
              <a:rPr lang="h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 समय, वह खोजा जो इथियोपिया के देश के लिए धन का प्रभारी था, बग्घी पर, भविष्यवक्ता यशायाह के लेखन को पढ़ रहा था। फिलिप ने पास आकर पूछा। "क्या आप समझ रहे हैं कि आप क्या पढ़ रहे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 इसे कैसे समझ सकता हूँ,” उसने कहा, “जब तक कोई मुझे यह न समझाए?” फिलिप ने पवित्रशास्त्र के उसी अंश से शुरुआत की और उसे यीशु के बारे में अच्छी खबर सुनाई।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इथियोपियाई ने यीशु को प्राप्त करने के बाद, वह खुशी से अपने देश लौट आया। फिलिप ने उसे वहां ले जाने के लिए पवित्र आत्मा को धन्यवाद दिया।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फिलिप पूरी तरह से समझ नहीं सका लेकिन उसने पवित्र आत्मा के आदेश का पालन किया। ताकि वह इथियोपियाई लोगों को सुसमाचार का प्रचार कर सके।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कभी-कभी हम ऐसी स्थिति में होते हैं जिसे हम समझ नहीं पाते।</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परन्तु यदि आप उस क्षण भी परमेश्वर पर भरोसा करते हैं और पवित्र आत्मा में उसकी आज्ञा मानते हैं, तो आप भी विश्वास वाले व्यक्ति हो सकते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जो सुसमाचार का प्रचार करते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उस रिश्ते का नेतृत्व करते हैं जिसके साथ हमें मिलना चाहिए।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फिलिप जिस इथियोपियाई खोजे से मिला था वह क्या था?</a:t>
            </a:r>
            <a:r xmlns:a="http://schemas.openxmlformats.org/drawingml/2006/main">
              <a:rPr lang="h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वह सेना का प्रभारी 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वह अपने देश का रसोइया 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वह</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था</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शुल्क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उसका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देश का</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धन।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उसने देश की पूजा को नियंत्रित किया।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वह अपने देश के धन का प्रभारी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तब फिलिप्पुस ने धर्मग्रंथ के उसी अंश से शुरुआत की और उसे यीशु के बारे में खुशखबरी सुनाई।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8:</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91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शाऊल यीशु से मिला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जब यीशु आये तब लाजर की मृत्यु हुए कितने दिन बीत 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①एक </a:t>
            </a:r>
            <a:r xmlns:a="http://schemas.openxmlformats.org/drawingml/2006/main">
              <a:rPr altLang="ko-KR" lang="hi" sz="2800">
                <a:solidFill>
                  <a:schemeClr val="tx1">
                    <a:lumMod val="65000"/>
                    <a:lumOff val="35000"/>
                  </a:schemeClr>
                </a:solidFill>
              </a:rPr>
              <a:t>दिन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दो दिन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तीन दिन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चार दिन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③ </a:t>
            </a:r>
            <a:r xmlns:a="http://schemas.openxmlformats.org/drawingml/2006/main">
              <a:rPr altLang="ko-KR" lang="hi" sz="2800">
                <a:solidFill>
                  <a:srgbClr val="ff0000"/>
                </a:solidFill>
              </a:rPr>
              <a:t>तीन दिन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वह भूमि पर गिर पड़ा और किसी को यह कहते सुना, "शाऊल, हे शाऊल, तू मुझे क्यों सताता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शाऊल नाम का एक आदमी था जो यीशु में विश्वास करने वालों से नफरत करता था, और वह चर्च से भी नफरत करता 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शाऊल को यीशु से इतनी नफरत थी कि वह ईसाइयों को गिरफ्तार करने के लिए दमिश्क गया।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जैसे ही वह अपनी यात्रा पर दमिश्क के पास पहुंचा, अचानक स्वर्ग से एक रोशनी उसके चारों ओर चमकी। उसने एक आवाज़ सुनी, “शाऊल, हे शाऊल, तू मुझे क्यों सताता 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शाऊल ने पूछा, “हे प्रभु, आप कौन हैं?” “मैं यीशु हूँ, जिस पर तुम अत्याचार कर रहे हो।” शाऊल को आश्चर्य हुआ कि यीशु जीवित था। उसने सोचा कि यीशु मर गया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शाऊल, जो यीशु से मिला, एक नया मनुष्य बन गया। इस प्रकार वह प्रेरित पौलुस बन गया, जिसने अन्यजातियों को सुसमाचार का प्रचार करने के लिए कड़ी मेहनत की, और कई बाइबल किताबें लिखीं।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शाऊल एक ऐसा व्यक्ति था जिसने चर्च पर अत्याचार किया, लेकिन परमेश्वर ने उसे प्रेरित कहा।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शाऊल, जो यीशु से मिला, पहले से बिल्कुल अलग जीवन जीता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आपने क्या बदलाव किये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जब से आप यीशु से मिले?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जो लोग यीशु से मिलते हैं उन्हें पहले से कहीं अधिक अलग जीवन जीना चाहिए।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 वह है जो शाऊल जैसे दुष्ट लोगों को क्षमा करता है और उन्हें अपने पास बुलाता है और उन्हें कार्यकर्ता के रूप में स्थापित करता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शाऊल दमिश्क क्यों गया?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ईसाइयों को गिरफ्तार करना।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यात्रा करना।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पूजा करना.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सुसमाचार का प्रचार करना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ईसाइयों को गिरफ्तार करना।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वह भूमि पर गिर पड़ा और किसी को यह कहते सुना, "शाऊल, हे शाऊल, तू मुझे क्यों सताता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यीशु ने उस से कहा, पुनरुत्थान और जीवन मैं ही हूं। जो कोई मुझ पर विश्वास करेगा वह चाहे मर भी जाए, तौभी जीएगा;</a:t>
            </a:r>
            <a:endParaRPr xmlns:a="http://schemas.openxmlformats.org/drawingml/2006/main" altLang="ko-KR" lang="en-US" sz="3600"/>
          </a:p>
          <a:p>
            <a:pPr xmlns:a="http://schemas.openxmlformats.org/drawingml/2006/main" lvl="0">
              <a:defRPr/>
            </a:pPr>
            <a:r xmlns:a="http://schemas.openxmlformats.org/drawingml/2006/main">
              <a:rPr altLang="ko-KR" lang="hi" sz="3600"/>
              <a:t>और जो कोई जीवित है और मुझ पर विश्वास करता है वह कभी नहीं मरेगा। क्या आप इस पर विश्वास करते हैं?"</a:t>
            </a:r>
            <a:endParaRPr xmlns:a="http://schemas.openxmlformats.org/drawingml/2006/main" altLang="ko-KR" lang="en-US" sz="3600"/>
          </a:p>
          <a:p>
            <a:pPr xmlns:a="http://schemas.openxmlformats.org/drawingml/2006/main" lvl="0">
              <a:defRPr/>
            </a:pPr>
            <a:r xmlns:a="http://schemas.openxmlformats.org/drawingml/2006/main">
              <a:rPr altLang="ko-KR" lang="h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जॉन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11:</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92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पॉल का अच्छा दोस्त,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परन्तु बरनबास उसे पकड़कर प्रेरितों के पास ले आया। उसने उन्हें बताया कि कैसे शाऊल ने अपनी यात्रा के दौरान प्रभु को देखा था और प्रभु ने उससे बात की थी, और कैसे उसने दमिश्क में यीशु के नाम पर निडरता से प्रचार किया था।</a:t>
            </a:r>
            <a:r xmlns:a="http://schemas.openxmlformats.org/drawingml/2006/main">
              <a:rPr lang="h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पॉल यीशु से मिलने के बाद, वह यीशु के शिष्यों से मिलना चाहता था।</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परन्तु यीशु के चेले पौलुस से डरते थे। क्योंकि वे नहीं जानते थे कि पौलुस यीशु से मिलने के बाद यीशु पर विश्वास करने लगा।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बरनबास ने पौलुस की सहायता की। "वह वास्तव में यीशु से मिला और पूरी तरह से बदल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"मैंने पॉल को दमिश्क में उपदेश देते भी देखा है, जहाँ वह ईसाइयों को गिरफ्तार करने गया था!" शिष्य आसानी से पॉल के मित्र बन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उसके बाद, बरनबास और पॉल अच्छे दोस्त बन गए और एक साथ सुसमाचार का प्रचार करने के लिए दुनिया भर में यात्रा 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पॉल, जिसने चर्च को सताया था, यीशु से मिला और एक नया आदमी बन गया, लेकिन लोगों ने उस पर विश्वास नहीं किया।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परन्तु परमेश्वर ने बरनबास को तैयार किया और उसे बनाया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पॉल के लिए एक अच्छा साथी कार्यकर्ता.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पॉल और बरनबास की तरह, हमें विश्वास के अच्छे दोस्त बनना चाहिए और एक दूसरे की मदद करनी चाहिए।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हमें एक मित्र भेजता है जो मुसीबत में हमारी मदद कर सकता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पॉल मुसीबत में था तो किसने उसकी मदद की और दोस्त बने?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①पीटर </a:t>
            </a:r>
            <a:r xmlns:a="http://schemas.openxmlformats.org/drawingml/2006/main">
              <a:rPr lang="hi"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फिलिप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बरनबास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74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का परिवर्तन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परन्तु बरनबास उसे पकड़कर प्रेरितों के पास ले आया। उसने उन्हें बताया कि कैसे शाऊल ने अपनी यात्रा के दौरान प्रभु को देखा था और प्रभु ने उससे बात की थी, और कैसे उसने दमिश्क में यीशु के नाम पर निडरता से प्रचार किया था।</a:t>
            </a:r>
            <a:r xmlns:a="http://schemas.openxmlformats.org/drawingml/2006/main">
              <a:rPr lang="h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93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डोरकास, जो जीवन में वापस आ गया 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पतरस ने उन सब को कमरे से बाहर भेज दिया; तब वह घुटनों के बल बैठ गया और प्रार्थना करने लगा। मृत महिला की ओर मुड़कर उसने कहा, "तबिता, उठो।" उसने अपनी आँखें खोलीं और पीटर को देखकर उठ बैठी।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दोरकास नाम का एक शिष्य था, जो हमेशा भलाई करता था और गरीबों की मदद करता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लगभग उसी समय वह बीमार हो गयी और मर गयी। उसके पड़ोसी बहुत दुखी हुए और पीटर को वापस ले आये।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पीटर पहुंचा, तो जिन लोगों ने उसकी मदद की थी, वे सब रो रहे थे और उपहार के रूप में उसे मिले कपड़े दिखा रहे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पतरस ने उन सब को कमरे से बाहर भेज दिया; फिर वह घुटनों के बल बैठ गया और प्रार्थना 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“डोर्कास, उठो!”, पीटर ने कहा। उसने अपनी आँखें खोलीं और पीटर को देखकर उठ बैठी। यह देखकर सभी लोग खुश हुए और उस गाँव के बहुत से लोगों ने यीशु पर विश्वास किया।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पतरस यीशु का शिष्य था, और वह वही करने में सक्षम था जो यीशु ने किया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जब वह इस धरती पर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000">
                <a:solidFill>
                  <a:schemeClr val="tx1">
                    <a:lumMod val="65000"/>
                    <a:lumOff val="35000"/>
                  </a:schemeClr>
                </a:solidFill>
              </a:rPr>
              <a:t>यीशु ने अपने शिष्यों से कहा कि वे वही करेंगे जो उसने किया है।</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i" altLang="ko-KR" sz="3000">
                <a:solidFill>
                  <a:schemeClr val="tx1">
                    <a:lumMod val="65000"/>
                    <a:lumOff val="35000"/>
                  </a:schemeClr>
                </a:solidFill>
              </a:rPr>
              <a:t>हम यीशु के शिष्य हैं.</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hi" altLang="ko-KR" sz="3000">
                <a:solidFill>
                  <a:schemeClr val="tx1">
                    <a:lumMod val="65000"/>
                    <a:lumOff val="35000"/>
                  </a:schemeClr>
                </a:solidFill>
              </a:rPr>
              <a:t>हमें यह सीखने और याद रखने की ज़रूरत है कि यीशु ने इस देश में क्या किया और यीशु के समान ही काम करना चाहिए।</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अपने शिष्यों को शक्ति देते हैं ताकि वे सुसमाचार का प्रचार कर सकें।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वहाँ उनके सामने उसका रूपान्तर किया गया। उसका मुख सूर्य के समान चमका, और उसके वस्त्र प्रकाश के समान श्वेत हो गये।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17:</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पतरस दोरकास में आया, तो लोग उदास थे और उन्होंने उसे क्या दिखाया?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कपड़े जो डोरकास ने बनाए 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भोजन जो डोरकास ने बनाया 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डोरकास का बेटा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डोरकास का पत्र।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कपड़े जो डोरकास ने बनाए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पतरस ने उन सब को कमरे से बाहर भेज दिया; तब वह घुटनों के बल बैठ गया और प्रार्थना करने लगा। मृत महिला की ओर मुड़कर उसने कहा, "तबिता, उठो।" उसने अपनी आँखें खोलीं और पीटर को देखकर उठ बैठी।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9:</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94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कुरनेलियुस, एक अन्यजाति बचाया गया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खतना किये हुए विश्वासी जो पतरस के साथ आये थे, वे चकित थे कि पवित्र आत्मा का उपहार अन्यजातियों पर भी उंडेला गया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 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hi" altLang="ko-KR" sz="2500">
                <a:solidFill>
                  <a:schemeClr val="tx1">
                    <a:lumMod val="65000"/>
                    <a:lumOff val="35000"/>
                  </a:schemeClr>
                </a:solidFill>
              </a:rPr>
              <a:t>कैसरिया में कुरनेलियुस नाम का एक आदमी था, जो इटालियन रेजिमेंट के नाम से जाना जाता था।</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hi" altLang="ko-KR" sz="2500">
                <a:solidFill>
                  <a:schemeClr val="tx1">
                    <a:lumMod val="65000"/>
                    <a:lumOff val="35000"/>
                  </a:schemeClr>
                </a:solidFill>
              </a:rPr>
              <a:t>वह और उसका पूरा परिवार धर्मनिष्ठ और ईश्वर-भयभीत थे; उन्होंने जरूरतमंदों को उदारतापूर्वक दान दिया और नियमित रूप से भगवान से प्रार्थना की।</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दिन, कुरनेलियुस ने प्रार्थना करते समय परमेश्वर की आवाज़ सुनी। "पतरस नाम के मनुष्य के पास मनुष्य भेजो।"</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hi" altLang="ko-KR" sz="2400">
                <a:solidFill>
                  <a:schemeClr val="tx1">
                    <a:lumMod val="65000"/>
                    <a:lumOff val="35000"/>
                  </a:schemeClr>
                </a:solidFill>
              </a:rPr>
              <a:t>उस समय, पतरस ने भी प्रार्थना में एक दर्शन देखा। परमेश्वर ने उसे स्वर्ग से ऐसे जानवर दिए जिन्हें यहूदी नहीं खा सकते थे और उसे खाने का आदेश दिया।</a:t>
            </a:r>
            <a:r xmlns:a="http://schemas.openxmlformats.org/drawingml/2006/main">
              <a:rPr lang="hi" altLang="en-US" sz="2400">
                <a:solidFill>
                  <a:schemeClr val="tx1">
                    <a:lumMod val="65000"/>
                    <a:lumOff val="35000"/>
                  </a:schemeClr>
                </a:solidFill>
              </a:rPr>
              <a:t> </a:t>
            </a:r>
            <a:r xmlns:a="http://schemas.openxmlformats.org/drawingml/2006/main">
              <a:rPr lang="hi" altLang="ko-KR" sz="2400">
                <a:solidFill>
                  <a:schemeClr val="tx1">
                    <a:lumMod val="65000"/>
                    <a:lumOff val="35000"/>
                  </a:schemeClr>
                </a:solidFill>
              </a:rPr>
              <a:t>“जिस किसी चीज़ को परमेश्‍वर ने शुद्ध किया है, उसे अशुद्ध मत कहना।”</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आख़िरकार, पतरस उन लोगों के पीछे हो लिया जिन्हें कुरनेलियुस ने भेजा था और कुरनेलियुस के घर गया।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hi" altLang="ko-KR" sz="2400">
                <a:solidFill>
                  <a:schemeClr val="tx1">
                    <a:lumMod val="65000"/>
                    <a:lumOff val="35000"/>
                  </a:schemeClr>
                </a:solidFill>
              </a:rPr>
              <a:t>पतरस ने कुरनेलियुस और उसके परिवार को यीशु और सुसमाचार का उपदेश दिया। तब पवित्र आत्मा उन पर उतरा। यह देखकर उसे एहसास हुआ; "यहाँ तक कि अन्यजातियों को भी बचाया जा सकता है यदि वे यीशु पर विश्वास करें!"</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hi" altLang="ko-KR" sz="3400">
                <a:solidFill>
                  <a:schemeClr val="tx1">
                    <a:lumMod val="65000"/>
                    <a:lumOff val="35000"/>
                  </a:schemeClr>
                </a:solidFill>
              </a:rPr>
              <a:t>पतरस ने सोचा कि केवल यहूदी ही यीशु पर विश्वास कर सकते हैं और बचाये जा सकते हैं।</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i" altLang="ko-KR" sz="3400">
                <a:solidFill>
                  <a:schemeClr val="tx1">
                    <a:lumMod val="65000"/>
                    <a:lumOff val="35000"/>
                  </a:schemeClr>
                </a:solidFill>
              </a:rPr>
              <a:t>लेकिन परमेश्वर के सुसमाचार में दुनिया के सभी लोगों के बीच कोई भेदभाव नहीं है।</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hi" altLang="ko-KR" sz="3400">
                <a:solidFill>
                  <a:schemeClr val="tx1">
                    <a:lumMod val="65000"/>
                    <a:lumOff val="35000"/>
                  </a:schemeClr>
                </a:solidFill>
              </a:rPr>
              <a:t>हमें दुनिया में हर किसी को सुसमाचार का प्रचार करना है ताकि उन्हें बचाया जा सके।</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पतरस, याकूब और यूहन्ना को अपने साथ लिया, और उन्हें एकान्त में एक ऊँचे पहाड़ पर 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उन सभी को मुक्ति देते हैं जो उन पर विश्वास करते हैं, चाहे उनकी राष्ट्रीयता या स्थिति कुछ भी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solidFill>
                  <a:srgbClr val="ff0000"/>
                </a:solidFill>
              </a:rPr>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प्रार्थना करते समय पतरस ने क्या दर्शन देखा?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यीशु स्वर्ग से उतर रहे 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बाइबिल स्वर्ग से नीचे आ रही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देवदूत स्वर्ग से नीचे आ रहे 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वे जानवर जिन्हें यहूदी नहीं खा सकते, वे स्वर्ग से आए 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वे जानवर जिन्हें यहूदी नहीं खा सकते, वे स्वर्ग से आए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खतना किये हुए विश्वासी जो पतरस के साथ आये थे, वे चकित थे कि पवित्र आत्मा का उपहार अन्यजातियों पर भी उंडेला गया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 10:</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भजन गाना</a:t>
            </a:r>
            <a:endParaRPr xmlns:a="http://schemas.openxmlformats.org/drawingml/2006/main" lang="en-US" altLang="ko-KR" sz="4000"/>
          </a:p>
          <a:p>
            <a:pPr xmlns:a="http://schemas.openxmlformats.org/drawingml/2006/main" algn="ctr">
              <a:defRPr/>
            </a:pPr>
            <a:r xmlns:a="http://schemas.openxmlformats.org/drawingml/2006/main">
              <a:rPr lang="hi" altLang="ko-KR" sz="4000"/>
              <a:t>यहां तक कि जेल में भी</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आधी रात के लगभग पौलुस और सीलास प्रार्थना कर रहे थे और परमेश्वर के भजन गा रहे थे, और अन्य कैदी उनकी सुन रहे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और सिलास ने फिलिप्पुस में सुसमाचार का प्रचार करने की पूरी कोशिश की। परन्तु जो लोग उससे बैर रखते थे उन्होंने पौलुस और सीलास को पीटा और बन्दीगृह में डाल दिया।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पौलुस और सिलास ने जेल में भी प्रार्थना की और परमेश्वर की स्तुति की। जेल में सभी ने यह बात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तभी अचानक इतना बड़ा भूकम्प आया कि जेल के सारे दरवाजे खुल गये। जेलर बहुत चिंतित हुआ क्योंकि उसे लगा कि कैदी भाग गये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चिल्लाया, “चिंता मत करो! हम सब यहाँ हैं!” “सर, बचने के लिए मुझे क्या करना होगा?” जेलर ने पूछा.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"प्रभु यीशु पर विश्वास करो। तब तुम और तुम्हारा परिवार बच जायेंगे!" रात के उस समय दारोग़ा उन्हें ले गया और उनके घाव धोये; तब तुरन्त उसने और उसके सारे परिवार ने बपतिस्मा लिया।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वहाँ उनके सामने उसका रूपान्तर किया गया। उसका मुख सूर्य के समान चमका, और उसके वस्त्र प्रकाश के समान श्वेत हो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hi" altLang="ko-KR" sz="2900">
                <a:solidFill>
                  <a:schemeClr val="tx1">
                    <a:lumMod val="65000"/>
                    <a:lumOff val="35000"/>
                  </a:schemeClr>
                </a:solidFill>
              </a:rPr>
              <a:t>पौलुस और सीलास निराश नहीं हुए और उन्होंने प्रार्थना और स्तुति की।</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भले ही उन्हें पीट-पीटकर मार डाला गया।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तब परमेश्वर ने जेल का दरवाजा खोला और उन्हें सुसमाचार प्रचार करने का मौका दिया</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जेलर और उसके परिवार को.</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कई बार हम मुसीबत में भी होते 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और यदि आप अपने आप को निराश नहीं करते हैं और प्रार्थना और स्तुति की ओर नहीं बढ़ते हैं, तो भगवान आपको बचाएंगे</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hi" altLang="ko-KR" sz="2900">
                <a:solidFill>
                  <a:schemeClr val="tx1">
                    <a:lumMod val="65000"/>
                    <a:lumOff val="35000"/>
                  </a:schemeClr>
                </a:solidFill>
              </a:rPr>
              <a:t>अद्भुत तरीके से.</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मुझे सभी कठिनाइयों और कष्टों पर विजय पाने की शक्ति देते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पौलुस और सीलास ने जेल में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वे रो रहे 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उन्होंने अपने जीवन की भीख मांगी।</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वे निराश 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उन्होंने प्रार्थना की और भजन गाए।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उन्होंने प्रार्थना की और भजन गाए।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आधी रात के लगभग पौलुस और सीलास प्रार्थना कर रहे थे और परमेश्वर के भजन गा रहे थे, और अन्य कैदी उनकी सुन रहे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पॉल ने राजा को सुसमाचार का उपदेश दिया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पॉल ने उत्तर दिया, "थोड़ा समय हो या लंबा--मैं ईश्वर से प्रार्थना करता हूं कि न केवल आप बल्कि वे सभी जो आज मेरी बात सुन रहे हैं, इन जंजीरों को छोड़कर, वही बन जाएं जो मैं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ने सुसमाचार का प्रचार किया और अंततः यरूशलेम में कैदी बन गया। राजा अग्रिप्पा ने कैदी पॉल के पापों के बारे में पूछा।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"आपको अपने लिए बोलने की अनुमति है!" अग्रिप्पा ने पॉल को अपना बचाव शुरू करने के लिए समय दिया।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ने सुसमाचार का प्रचार करने के अवसर का उपयोग किया। "हे राजा, मुझे आशा है कि इन जंजीरों को छोड़कर तुम मेरे जैसे बन जाओगे!"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राजा को पॉल में कोई पाप नहीं मिला। पॉल रोम जाकर सम्राट को सुसमाचार प्रचार करना चाहता था..</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तभी मूसा और एलिय्याह यीशु से बातें करते हुए उनके सामने प्रकट हुए।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आख़िरकार, पॉल ने रोमन सम्राट से अपील की। एक कैदी के रूप में, पॉल रोम के सम्राट के पास जाने के लिए नाव पर चढ़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पॉल एक कैदी था, लेकिन उसने गर्व से सुसमाचार का प्रचार किया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अपने ही परीक्षण के राजा के सामने.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क्योंकि वह सुसमाचार से लज्जित नहीं था, और उस पर विश्वास करता था, कि यह एक गौरवपूर्ण सत्य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हमें जिस किसी से भी मिलें, आत्मविश्वास और साहसपूर्वक यीशु के सुसमाचार का प्रचार करने में सक्षम होने की आवश्यकता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दुनिया के सबसे ऊँचे आदमी से भी कहीं ऊँचे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पौलुस की परीक्षा के राजा ने उसे बोलने का मौका दिया तो पौलुस ने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उन्होंने यीशु के सुसमाचार का प्रचार किया।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उसने एक बुरे व्यक्ति पर आरोप लगाया।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उसने अपनी रिहाई के लिए कहा।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उन्होंने प्रार्थना की और भजन गाए।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① </a:t>
            </a:r>
            <a:r xmlns:a="http://schemas.openxmlformats.org/drawingml/2006/main">
              <a:rPr lang="hi" altLang="ko-KR" sz="2800">
                <a:solidFill>
                  <a:srgbClr val="ff0000"/>
                </a:solidFill>
              </a:rPr>
              <a:t>उन्होंने यीशु के सुसमाचार का प्रचार किया।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पॉल ने उत्तर दिया, "थोड़ा समय हो या लंबा--मैं ईश्वर से प्रार्थना करता हूं कि न केवल आप बल्कि वे सभी जो आज मेरी बात सुन रहे हैं, इन जंजीरों को छोड़कर, वही बन जाएं जो मैं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26:</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जहाज डूब रहा 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और कहा, 'डरो मत, पॉल। तुम्हें सीज़र के सामने मुकदमा चलाना होगा; और परमेश्वर ने उन सभोंको जो तुम्हारे साय चले हैं, अनुग्रह करके तुम्हें जीवन दिया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27:</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पॉल को अन्य कैदियों के साथ जहाज से रोम ले जाया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हालाँकि, तूफ़ान के कारण जहाज़ के डूबने का ख़तरा था। हर कोई भय से कांप उठा।</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पौलुस ने परमेश्वर से प्रार्थना की और लोगों को बताया। "डरो मत। भगवान ने कहा है कि कोई नहीं मरेगा।"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बादल में से एक आवाज आई, “यह मेरा पुत्र है, जिस से मैं प्रेम रखता हूं; उससे मैं बहुत प्रसन्न हूं। उसे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जहाज डूब गया, लेकिन जैसा कि पॉल ने कहा, सभी लोग एक भी मौत के बिना द्वीप पर उतर सकते थे।</a:t>
            </a:r>
            <a:r xmlns:a="http://schemas.openxmlformats.org/drawingml/2006/main">
              <a:rPr lang="h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पौलुस ने द्वीप पर यीशु का प्रचार किया और परमेश्वर की महिमा 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पॉल ने प्रार्थना की, दूसरों को प्रोत्साहित किया, यहां तक कि संकट के समय में भी जब जहाज डूबने वाला था।</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अंत में, वे सभी बच गये,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बिल्कुल वैसे ही जैसे पॉल ने कहा.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ईश्वर के लोग प्रार्थना के माध्यम से दुनिया तक ईश्वर की इच्छा पहुंचाने और ईश्वर के उद्धार की खुशखबरी देने के लिए जिम्मेदार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दुनिया में सभी जीवन का मालिक है। उसकी अनुमति के बिना कुछ भी नहीं मरता.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जहाज तूफान से टकराया तो पॉल ने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वह रोया.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वह समुद्र में कूद गया।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उन्होंने पायलट के खिलाफ लड़ाई लड़ी.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उसने भगवान से प्रार्थना 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उसने भगवान से प्रार्थना 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और कहा, 'डरो मत, पॉल। तुम्हें सीज़र के सामने मुकदमा चलाना होगा; और परमेश्वर ने उन सभोंको जो तुम्हारे साय चले हैं, अनुग्रह करके तुम्हें जीवन दिया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अधिनियमों</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27:</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98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उनेसिमुस के लिए पौलुस की विनती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 अपने पुत्र उनेसिमुस के लिये तुझ से बिनती करता हूं, जो उस समय मेरा पुत्र बना जब मैं जंजीरों में जकड़ा हुआ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फिलेमोन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उनेसिमुस फिलेमोन का सेवक था। लेकिन वह अपने स्वामी की अनुमति के बिना रोम की ओर चुपचाप निकल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उनेसिमुस की मुलाकात पॉल से हुई जो रोम में कैद था। पौलुस ने उसे सुसमाचार सुनाया, और उसे यीशु पर विश्वास हो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उन्होंने यह सुना तो वे घबराकर भूमि पर मुंह के बल गिर पड़े। यीशु ने कहा, “डरो मत।” जब उन्होंने ऊपर दृष्टि की, तो यीशु को छोड़ किसी को न देखा।</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पौलुस ने उनेसिमुस से कहा कि वह अपने स्वामी फिलेमोन के पास वापस जाए और क्षमा मांगे। और पौलुस ने उनेसिमुस को यीशु में विश्वासी बनकर रहने को कहा।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उनेसिमुस चिंतित था. क्योंकि उस समय भागे हुए नौकर को उसके मालिक ने मार डाला था।</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पौलुस ने उनेसिमुस के लिए उसके स्वामी फिलेमोन को उसे क्षमा करने के लिए एक पत्र लिखा। बाइबिल में यह पत्र 'फिलेमोन' है।</a:t>
            </a:r>
            <a:r xmlns:a="http://schemas.openxmlformats.org/drawingml/2006/main">
              <a:rPr lang="h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पॉल ने उनेसिमुस और फिलेमोन के बीच टूटे हुए रिश्ते को फिर से जोड़ा। उनेसिमुस ने फिलेमोन से क्षमा मांगी, और फिलेमोन ने उनेसिमुस को क्षमा कर दिया।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यदि हमने कुछ गलत किया है तो हमें क्षमा मांगनी होगी।</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और अगर किसी ने हमारे साथ कुछ गलत किया है तो हमें उसे माफ कर देना चाहिए।</a:t>
            </a:r>
            <a:r xmlns:a="http://schemas.openxmlformats.org/drawingml/2006/main">
              <a:rPr lang="hi" altLang="en-US" sz="3200">
                <a:solidFill>
                  <a:schemeClr val="tx1">
                    <a:lumMod val="65000"/>
                    <a:lumOff val="35000"/>
                  </a:schemeClr>
                </a:solidFill>
              </a:rPr>
              <a:t> </a:t>
            </a:r>
            <a:r xmlns:a="http://schemas.openxmlformats.org/drawingml/2006/main">
              <a:rPr lang="hi" altLang="ko-KR" sz="3200">
                <a:solidFill>
                  <a:schemeClr val="tx1">
                    <a:lumMod val="65000"/>
                    <a:lumOff val="35000"/>
                  </a:schemeClr>
                </a:solidFill>
              </a:rPr>
              <a:t>यही तो लोग यीशु में विश्वास करते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वहाँ शांति और मेल-मिलाप लाते हैं जहाँ झगड़े और संघर्ष होते 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उनेसिमुस अपने मालिक फिलेमोन के पास से भाग गया तो उसकी मुलाकात रोम में किससे हुई?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①पीटर </a:t>
            </a:r>
            <a:r xmlns:a="http://schemas.openxmlformats.org/drawingml/2006/main">
              <a:rPr lang="hi"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बरनबास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पॉल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 अपने पुत्र उनेसिमुस के लिये तुझ से बिनती करता हूं, जो उस समय मेरा पुत्र बना जब मैं जंजीरों में जकड़ा हुआ 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फिलेमोन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99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तीमुथियुस, पॉल का शिष्य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मुझे आपके सच्चे विश्वास की याद दिलाई गई है, जो पहले आपकी दादी लोइस और आपकी माँ यूनिके में रहता था और मुझे यकीन है कि अब आप में भी रहता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2थिमोथी</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का तीमुथियुस नाम का एक शिष्य था। टिमोथी बचपन से ही पॉल के साथ मिशनरी रहा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एक आदमी था जिसके दो बेटे थे। दूसरे बेटे ने अपने पिता से संपत्ति में अपना हिस्सा पहले ही देने को कहा।</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यीशु इस धरती पर मानव रूप में थे, लेकिन वह भगवान भी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जैसे परमेश्वर ने पहाड़ पर अपने चेलों को आज्ञा दी,</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हमें यीशु को परमेश्वर का पुत्र मानना चाहिए और उसकी बात ध्यान से सुननी चाहिए।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पॉल, जो जेल में था, जानता था कि वह मरने वाला है, और उसने अपने प्रिय शिष्य तीमुथियुस को एक पत्र लिखा।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पत्र में कहा गया कि तीमुथियुस को एक चर्च मंत्री के रूप में विश्वासियों को कैसे सिखाना चाहिए।</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तीमुथियुस और विश्वासियों ने पॉल के पत्र को पढ़ा और उत्पीड़न में भी अंत तक विश्वास नहीं खोने का फैसला किया।</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इसलिए पॉल का विश्वास उसके शिष्य तीमुथियुस और फिर चर्चों तक पहुँचाया गया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hi" altLang="ko-KR" sz="3600">
                <a:solidFill>
                  <a:schemeClr val="tx1">
                    <a:lumMod val="65000"/>
                    <a:lumOff val="35000"/>
                  </a:schemeClr>
                </a:solidFill>
              </a:rPr>
              <a:t>उन प्रचारकों को धन्यवाद जिन्होंने हमें सुसमाचार का प्रचार किया और उन शिक्षकों को जिन्होंने हमें परमेश्वर का वचन सिखाया, हमारा विश्वास और हमारा चर्च विकसित हुआ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i" altLang="ko-KR" sz="3600">
                <a:solidFill>
                  <a:schemeClr val="tx1">
                    <a:lumMod val="65000"/>
                    <a:lumOff val="35000"/>
                  </a:schemeClr>
                </a:solidFill>
              </a:rPr>
              <a:t>अब हमें अपना विश्वास प्रदान करना है और उन्हें परमेश्वर का वह वचन सिखाना है जो हमने सीखा 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 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पुनर्जीवित हो गए हैं और वह चर्चों और उन पर विश्वास करने वाले विश्वासियों के साथ अनंत काल तक जीवित 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उसकी मृत्यु का दिन निकट आया तो पौलुस ने किसे पत्र लिखा?</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ल्यूक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मार्क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टिमोथी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सीलास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③ </a:t>
            </a:r>
            <a:r xmlns:a="http://schemas.openxmlformats.org/drawingml/2006/main">
              <a:rPr lang="hi" altLang="ko-KR" sz="2800">
                <a:solidFill>
                  <a:srgbClr val="ff0000"/>
                </a:solidFill>
              </a:rPr>
              <a:t>टिमोथी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मुझे आपके सच्चे विश्वास की याद दिलाई गई है, जो पहले आपकी दादी लोइस और आपकी माँ यूनिके में रहता था और मुझे यकीन है कि अब आप में भी रहता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2थिमोथी</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4:</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100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जॉन ने एक अद्भुत दृश्य देखा</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जो इन बातों की गवाही देता है, वह कहता है, हां, मैं शीघ्र आनेवाला हूं। तथास्तु। आओ, प्रभु यीशु।</a:t>
            </a:r>
            <a:endParaRPr xmlns:a="http://schemas.openxmlformats.org/drawingml/2006/main" lang="en-US" altLang="ko-KR" sz="3600"/>
          </a:p>
          <a:p>
            <a:pPr xmlns:a="http://schemas.openxmlformats.org/drawingml/2006/main" lvl="0">
              <a:defRPr/>
            </a:pPr>
            <a:r xmlns:a="http://schemas.openxmlformats.org/drawingml/2006/main">
              <a:rPr lang="h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रहस्योद्घाटन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22:</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महिमामयी रूप से सुन्दरता से चमकता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चर्च का उत्पीड़न दिन पर दिन और भी बदतर होता गया। उनके सभी शिष्य विश्वास रखते हुए शहीद हो गए, और जॉन को पतमोस में अकेले ही सीमित कर दिया गया।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दिन उसने तुरही जैसी तेज़ आवाज़ सुनी, जिसमें कहा गया था: "जो कुछ तुम देखते हो उसे एक पुस्तक पर लिखो और इसे सात चर्चों को भेज दो।"</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जॉन ने भी यीशु को देखा। यीशु एक ऐसे राजा की छवि थे जिसके पास दुनिया की सारी शक्ति थी।</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जॉन ने आने वाले नए आकाश और नई भूमि को देखा। वहाँ कुछ भी बुरा नहीं होगा, कोई दुःख नहीं होगा, और ईश्वर के साथ सदैव प्रसन्नता रहेगी।</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यूहन्ना ने ये सब दर्शन लिखे और उन्हें कलीसियाओं के लिये लिखा। "अपना विश्वास बनाए रखें, क्योंकि प्रभु फिर आएंगे!" यह बाइबिल की आखिरी किताब है, प्रकाशितवाक्य</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solidFill>
                  <a:schemeClr val="tx1">
                    <a:lumMod val="65000"/>
                    <a:lumOff val="35000"/>
                  </a:schemeClr>
                </a:solidFill>
              </a:rPr>
              <a:t>यीशु फिर से इस धरती पर वापस आएंगे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किसी दिन न्यायाधीश के रूप 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उस समय जो लोग नहीं मानते 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यीशु में सदैव कष्ट सहना,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जो लोग यीशु में विश्वास करते हैं वे आनंद लेंगे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खुशियों के साथ शाश्वत जीवन.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क्या आप यीशु के दोबारा आने का इंतज़ार कर रहे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i" altLang="ko-KR" sz="3200">
                <a:solidFill>
                  <a:schemeClr val="tx1">
                    <a:lumMod val="65000"/>
                    <a:lumOff val="35000"/>
                  </a:schemeClr>
                </a:solidFill>
              </a:rPr>
              <a:t>हमें वह आशा नहीं खोनी चाहिए, हमें इस धरती पर अपना विश्वास अंत तक बनाए रखना चाहिए</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i" altLang="ko-KR" sz="3200"/>
              <a:t>यीशु कौन है?</a:t>
            </a:r>
            <a:r xmlns:a="http://schemas.openxmlformats.org/drawingml/2006/main">
              <a:rPr lang="h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rgbClr val="0070c0"/>
                </a:solidFill>
              </a:rPr>
              <a:t>यीशु..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hi" altLang="ko-KR" sz="3600">
                <a:solidFill>
                  <a:schemeClr val="tx1">
                    <a:lumMod val="65000"/>
                    <a:lumOff val="35000"/>
                  </a:schemeClr>
                </a:solidFill>
              </a:rPr>
              <a:t>यीशु राजा के रूप में इस धरती पर फिर से आएंगे, सभी चीजों का न्याय करेंगे, और हमेशा के लिए सभी चीजों पर शासन करेंगे।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प्रश्नोत्तरी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उस द्वीप का क्या नाम है जहाँ शिष्य जॉन को कैद किया गया था?</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① </a:t>
            </a:r>
            <a:r xmlns:a="http://schemas.openxmlformats.org/drawingml/2006/main">
              <a:rPr lang="hi" altLang="ko-KR" sz="2800">
                <a:solidFill>
                  <a:schemeClr val="tx1">
                    <a:lumMod val="65000"/>
                    <a:lumOff val="35000"/>
                  </a:schemeClr>
                </a:solidFill>
              </a:rPr>
              <a:t>माल्टा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② </a:t>
            </a:r>
            <a:r xmlns:a="http://schemas.openxmlformats.org/drawingml/2006/main">
              <a:rPr lang="hi" altLang="ko-KR" sz="2800">
                <a:solidFill>
                  <a:schemeClr val="tx1">
                    <a:lumMod val="65000"/>
                    <a:lumOff val="35000"/>
                  </a:schemeClr>
                </a:solidFill>
              </a:rPr>
              <a:t>हवाई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③ </a:t>
            </a:r>
            <a:r xmlns:a="http://schemas.openxmlformats.org/drawingml/2006/main">
              <a:rPr lang="hi" altLang="ko-KR" sz="2800">
                <a:solidFill>
                  <a:schemeClr val="tx1">
                    <a:lumMod val="65000"/>
                    <a:lumOff val="35000"/>
                  </a:schemeClr>
                </a:solidFill>
              </a:rPr>
              <a:t>कित्तिम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chemeClr val="tx1">
                    <a:lumMod val="65000"/>
                    <a:lumOff val="35000"/>
                  </a:schemeClr>
                </a:solidFill>
              </a:rPr>
              <a:t>④ </a:t>
            </a:r>
            <a:r xmlns:a="http://schemas.openxmlformats.org/drawingml/2006/main">
              <a:rPr lang="hi" altLang="ko-KR" sz="2800">
                <a:solidFill>
                  <a:schemeClr val="tx1">
                    <a:lumMod val="65000"/>
                    <a:lumOff val="35000"/>
                  </a:schemeClr>
                </a:solidFill>
              </a:rPr>
              <a:t>पतमोस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i" altLang="en-US" sz="2800">
                <a:solidFill>
                  <a:srgbClr val="ff0000"/>
                </a:solidFill>
              </a:rPr>
              <a:t>④ </a:t>
            </a:r>
            <a:r xmlns:a="http://schemas.openxmlformats.org/drawingml/2006/main">
              <a:rPr lang="hi" altLang="ko-KR" sz="2800">
                <a:solidFill>
                  <a:srgbClr val="ff0000"/>
                </a:solidFill>
              </a:rPr>
              <a:t>पतमोस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hi" altLang="ko-KR" sz="4000"/>
              <a:t>आज का शब्द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hi" altLang="ko-KR" sz="3600"/>
              <a:t>जो इन बातों की गवाही देता है, वह कहता है, हां, मैं शीघ्र आनेवाला हूं। तथास्तु। आओ, प्रभु यीशु।</a:t>
            </a:r>
            <a:endParaRPr xmlns:a="http://schemas.openxmlformats.org/drawingml/2006/main" lang="en-US" altLang="ko-KR" sz="3600"/>
          </a:p>
          <a:p>
            <a:pPr xmlns:a="http://schemas.openxmlformats.org/drawingml/2006/main" lvl="0">
              <a:defRPr/>
            </a:pPr>
            <a:r xmlns:a="http://schemas.openxmlformats.org/drawingml/2006/main">
              <a:rPr lang="h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i" altLang="ko-KR" sz="2800">
                <a:solidFill>
                  <a:schemeClr val="tx1">
                    <a:lumMod val="65000"/>
                    <a:lumOff val="35000"/>
                  </a:schemeClr>
                </a:solidFill>
              </a:rPr>
              <a:t>रहस्योद्घाटन</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22:</a:t>
            </a:r>
            <a:r xmlns:a="http://schemas.openxmlformats.org/drawingml/2006/main">
              <a:rPr lang="hi" altLang="en-US" sz="2800">
                <a:solidFill>
                  <a:schemeClr val="tx1">
                    <a:lumMod val="65000"/>
                    <a:lumOff val="35000"/>
                  </a:schemeClr>
                </a:solidFill>
              </a:rPr>
              <a:t> </a:t>
            </a:r>
            <a:r xmlns:a="http://schemas.openxmlformats.org/drawingml/2006/main">
              <a:rPr lang="h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का रूपान्तरण किसने नहीं देखा?</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①पीटर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जेम्स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थॉमस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थॉमस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वहाँ उनके सामने उसका रूपान्तर किया गया। उसका मुख सूर्य के समान चमका, और उसके वस्त्र प्रकाश के समान श्वेत हो गये।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17:</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75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a:t>
            </a:r>
            <a:r xmlns:a="http://schemas.openxmlformats.org/drawingml/2006/main">
              <a:rPr lang="hi" altLang="en-US" sz="4400"/>
              <a:t> </a:t>
            </a:r>
            <a:r xmlns:a="http://schemas.openxmlformats.org/drawingml/2006/main">
              <a:rPr lang="hi" altLang="ko-KR" sz="4400"/>
              <a:t>बच्चों से प्यार करता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जब यीशु ने यह देखा, तो वह क्रोधित हुआ। उसने उनसे कहा, “छोटे बच्चों को मेरे पास आने दो, और उन्हें मत रोको, क्योंकि परमेश्‍वर का राज्य ऐसों ही का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एक माता-पिता अपने बच्चे को यीशु से आशीर्वाद पाने के लिए यीशु के पास लाए।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तब यीशु के शिष्यों ने उसे डाँटा। "तुम्हारी हिम्मत कैसे हुई अपने बच्चे को यीशु के पास लाने 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यीशु ने यह देखा तो क्रोधित होकर कहा।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“बच्चों को मेरे पास आने से मत रोको। परमेश्वर का राज्य ऐसे ही बच्चों का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लेकिन बेटे ने दूर देश में अपनी सारी संपत्ति बर्बाद कर दी और दुखी हो गया।</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 कोई परमेश्वर के राज्य को छोटे बच्चे के समान ग्रहण नहीं करेगा, वह उस में कभी प्रवेश न करेगा।” और उस ने बालकों को गोद में लिया, उन पर हाथ रखा, और उन्हें आशीर्वाद दिया।</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यीशु ने कहा कि परमेश्वर का राज्य ऐसे ही बच्चों का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आइए हम भी ऐसे बच्चे बनें जो ईश्वर से प्रेम करते हैं और शुद्ध, ईमानदार को खोए बिना यीशु की आज्ञा मानते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और एक बच्चे का सच्चा दिल.</a:t>
            </a:r>
            <a:r xmlns:a="http://schemas.openxmlformats.org/drawingml/2006/main">
              <a:rPr altLang="en-US" lang="h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है जो बच्चों से प्यार करता है, उन्हें महत्व देता है और उन्हें आशीर्वाद देता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जब बच्चों ने यीशु के पास जाने की कोशिश की तो शिष्यों ने क्या किया?</a:t>
            </a:r>
            <a:r xmlns:a="http://schemas.openxmlformats.org/drawingml/2006/main">
              <a:rPr altLang="en-US" lang="h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①उन्होंने </a:t>
            </a:r>
            <a:r xmlns:a="http://schemas.openxmlformats.org/drawingml/2006/main">
              <a:rPr altLang="ko-KR" lang="hi" sz="2800">
                <a:solidFill>
                  <a:schemeClr val="tx1">
                    <a:lumMod val="65000"/>
                    <a:lumOff val="35000"/>
                  </a:schemeClr>
                </a:solidFill>
              </a:rPr>
              <a:t>सहर्ष उनका स्वागत किया।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उन्होंने उन्हें यीशु के पास न जाने के लिये डाँटा।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उन्होंने बच्चों को यीशु से परिचित 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उन्होंने उन्हें कुछ भोजन दिया और घर भेज दिया।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② </a:t>
            </a:r>
            <a:r xmlns:a="http://schemas.openxmlformats.org/drawingml/2006/main">
              <a:rPr altLang="ko-KR" lang="hi" sz="2800">
                <a:solidFill>
                  <a:srgbClr val="ff0000"/>
                </a:solidFill>
              </a:rPr>
              <a:t>उन्होंने उन्हें यीशु के पास न जाने के लिये डाँटा।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जब यीशु ने यह देखा, तो वह क्रोधित हुआ। उसने उनसे कहा, “छोटे बच्चों को मेरे पास आने दो, और उन्हें मत रोको, क्योंकि परमेश्‍वर का राज्य ऐसों ही का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76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यीशु ने एक अंधे व्यक्ति, बार्टिमायस को चंगा किया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यीशु ने कहा, "जाओ, तुम्हारे विश्वास ने तुम्हें चंगा कर दिया है।" वह तुरन्त देखने लगा और मार्ग में यीशु के पीछे हो लिया।</a:t>
            </a:r>
            <a:endParaRPr xmlns:a="http://schemas.openxmlformats.org/drawingml/2006/main" altLang="ko-KR" lang="en-US" sz="3600"/>
          </a:p>
          <a:p>
            <a:pPr xmlns:a="http://schemas.openxmlformats.org/drawingml/2006/main" lvl="0">
              <a:defRPr/>
            </a:pPr>
            <a:r xmlns:a="http://schemas.openxmlformats.org/drawingml/2006/main">
              <a:rPr altLang="ko-KR" lang="h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यीशु जेरिको के पास आये, तो एक अंधा आदमी बरतिमाई सड़क के किनारे बैठा भीख मांग रहा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जब उसने सुना कि यह नासरत का यीशु है, तो चिल्लाकर कहने लगा, “हे यीशु, दाऊद की सन्तान, मुझ पर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ने बरतिमाई को बुलाया। "आप क्या चाहते हैं कि मैं आपके लिए करूं?" यीशु ने उससे पूछा. अंधे आदमी ने कहा, "रब्बी, मैं देखना चाहता हूँ।"</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बेटे को एहसास हुआ कि वह अपने पिता के घर में नौकरों से भी अधिक दुखी हो गया 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i" sz="2800">
                <a:solidFill>
                  <a:schemeClr val="tx1">
                    <a:lumMod val="65000"/>
                    <a:lumOff val="35000"/>
                  </a:schemeClr>
                </a:solidFill>
              </a:rPr>
              <a:t>इसलिए वह लौट आया और अपने पिता से विनती की कि वह उसे अपने सेवकों में से एक के रूप में स्वीकार कर ले।</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कहा, "जाओ, तुम्हारे विश्वास ने तुम्हें चंगा कर दिया है।" तुरंत ही उसकी दृष्टि प्राप्त हो गई।</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"धन्यवाद ईशू!" बरतिमाई ने यीशु का अनुसरण किया जिसने उसे दृष्टि प्राप्त करने दी।</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यीशु ने बरतिमाई से कहा, “तेरे विश्वास ने तुझे चंगा किया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यह विश्वास ही है जो हमें बचाता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आस्था सच्ची प्रार्थना में व्यक्त होती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जब हम यीशु से प्रार्थना करते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हमें ये विश्वास रखना होगा.</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हमारी सच्ची प्रार्थनाओं को सुनता है और उनका उत्तर देता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बरतिमाई ने यीशु से क्या मांगा?</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①मुझे </a:t>
            </a:r>
            <a:r xmlns:a="http://schemas.openxmlformats.org/drawingml/2006/main">
              <a:rPr altLang="ko-KR" lang="hi" sz="2800">
                <a:solidFill>
                  <a:schemeClr val="tx1">
                    <a:lumMod val="65000"/>
                    <a:lumOff val="35000"/>
                  </a:schemeClr>
                </a:solidFill>
              </a:rPr>
              <a:t>ढेर सारा पैसा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मैं आपका शिष्य बनना चाहता 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मुझे पानी पर चलने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मैं फिर से देखना चाहता 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मैं फिर से देखना चाहता 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यीशु ने कहा, "जाओ, तुम्हारे विश्वास ने तुम्हें चंगा कर दिया है।" वह तुरन्त देखने लगा और मार्ग में यीशु के पीछे हो लिया।</a:t>
            </a:r>
            <a:endParaRPr xmlns:a="http://schemas.openxmlformats.org/drawingml/2006/main" altLang="ko-KR" lang="en-US" sz="3600"/>
          </a:p>
          <a:p>
            <a:pPr xmlns:a="http://schemas.openxmlformats.org/drawingml/2006/main" lvl="0">
              <a:defRPr/>
            </a:pPr>
            <a:r xmlns:a="http://schemas.openxmlformats.org/drawingml/2006/main">
              <a:rPr altLang="ko-KR" lang="h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h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निशान</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77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जक्कई एक पेड़ पर चढ़ गया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क्योंकि मनुष्य का पुत्र खोई हुई वस्तुओं को ढूंढ़ने और उनका उद्धार करने आया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19:</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जक्कई नाम का एक धनी व्यक्ति था। वह महसूल वसूलनेवालों का प्रधान था, इसलिये लोग उस से बैर रखते 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एक दिन यीशु उस गाँव में आये जहाँ जक्कई रहता था। यीशु को देखने के लिए बहुत से लोगों की भीड़ उमड़ पड़ी।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जैसे ही उसके पिता ने दूर से अपने बेटे को आते देखा, वह दौड़कर उसके पास गया और उसे गले लगा लिया और खुशी से उसे स्वीकार कर लिया।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जक्कई यीशु को देखने के लिए एक पेड़ पर चढ़ गया। यीशु ने उसकी ओर देखा और कहा। “जक्कई, तुरंत नीचे आओ। मुझे आज आपके घर पर ही रुकना होगा।”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"जक्कई ने यीशु से फैसला किया। "मैं अपनी आधी संपत्ति गरीबों को दे दूंगा।"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hi" altLang="ko-KR" sz="3000">
                <a:solidFill>
                  <a:schemeClr val="tx1">
                    <a:lumMod val="65000"/>
                    <a:lumOff val="35000"/>
                  </a:schemeClr>
                </a:solidFill>
              </a:rPr>
              <a:t>यीशु ने कहा, "आज इस घर में मुक्ति आई है। मैं जो खो गया था उसे ढूँढ़ने और बचाने आया 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जब जक्कई यीशु से मिला, तो उसने कबूल किया कि वह अपनी सबसे प्रिय संपत्ति गरीबों को दे देगा।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आपके लिए सबसे महत्वपूर्ण चीज़ क्या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से मिलने के बाद आपने क्या त्याग दिया?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याद रखना होगा कि हमारे लिए सबसे कीमती चीज़ यीशु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rgbClr val="ff0000"/>
                </a:solidFill>
              </a:rPr>
              <a:t>यीशु कौन 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उद्धारकर्ता हैं जो बिना किसी भेदभाव के सभी को बचाने के लिए इस भूमि पर आए।</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a:t>
            </a:r>
            <a:r xmlns:a="http://schemas.openxmlformats.org/drawingml/2006/main">
              <a:rPr altLang="en-US" lang="hi" sz="4000">
                <a:solidFill>
                  <a:srgbClr val="ff0000"/>
                </a:solidFill>
              </a:rPr>
              <a:t> </a:t>
            </a:r>
            <a:r xmlns:a="http://schemas.openxmlformats.org/drawingml/2006/main">
              <a:rPr altLang="ko-KR" lang="hi" sz="4000">
                <a:solidFill>
                  <a:srgbClr val="ff0000"/>
                </a:solidFill>
              </a:rPr>
              <a:t>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लोग जक्कई से नफरत क्यों करते 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①क्योंकि </a:t>
            </a:r>
            <a:r xmlns:a="http://schemas.openxmlformats.org/drawingml/2006/main">
              <a:rPr altLang="ko-KR" lang="hi" sz="2800">
                <a:solidFill>
                  <a:schemeClr val="tx1">
                    <a:lumMod val="65000"/>
                    <a:lumOff val="35000"/>
                  </a:schemeClr>
                </a:solidFill>
              </a:rPr>
              <a:t>_</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वह</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था</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ए</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अध्यक्ष</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कर</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एकत्र करनेवाला।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क्योंकि वह यीशु पर अच्छा विश्वास करता 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क्योंकि उसने बहुत प्रार्थना 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क्योंकि वह सुन्दर 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 </a:t>
            </a:r>
            <a:r xmlns:a="http://schemas.openxmlformats.org/drawingml/2006/main">
              <a:rPr altLang="ko-KR" lang="hi" sz="2800">
                <a:solidFill>
                  <a:srgbClr val="ff0000"/>
                </a:solidFill>
              </a:rPr>
              <a:t>क्योंकि वह कर वसूल करनेवालों का प्रधान था।</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क्योंकि मनुष्य का पुत्र खोई हुई वस्तुओं को ढूंढ़ने और उनका उद्धार करने आया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ल्यूक</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19:</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hi">
                <a:solidFill>
                  <a:schemeClr val="tx1">
                    <a:lumMod val="50000"/>
                    <a:lumOff val="50000"/>
                  </a:schemeClr>
                </a:solidFill>
              </a:rPr>
              <a:t>क्रमांक 78 परमेश्वर का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hi" sz="4400"/>
              <a:t>चट्टान पर बना एक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“इसलिये जो कोई मेरी ये बातें सुनता और उन पर चलता है, वह उस बुद्धिमान मनुष्य के समान है जिसने अपना घर चट्टान पर बनाया।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7:</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यीशु ने दो व्यक्तियों की कहानी सुनाई जो एक घर बना रहे थे।</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यीशु ने कहा, "हे परमेश्वर, तेरा पिता सदैव तेरी प्रतीक्षा कर रहा 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उनमें से एक ने रेत पर और दूसरे ने चट्टान पर अपना घर बनाने का फैसला किया।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दोनों ने घर बनाने के लिए कड़ी मेहनत की। दोनों सदन बिना किसी बड़े अंतर के बाहर से मजबूत दिख रहे थे।</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भारी बारिश के कारण बाढ़ आई तो रेत पर बना घर बह गया. लेकिन चट्टान पर बना घर मजबूती से खड़ा रहा।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यीशु ने कहा, "जो कोई मेरी बातें सुनता है और उन पर अमल करता है वह उस बुद्धिमान मनुष्य के समान है जिसने अपना घर चट्टान पर बनाया।"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यीशु ने कहा, "जो कोई मेरी बातें सुनता है और उन पर अमल करता है वह उस बुद्धिमान मनुष्य के समान है जिसने अपना घर चट्टान पर बनाया।"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क्या आप परमेश्वर के प्रत्येक वचन को अभ्यास में लाते हैं?</a:t>
            </a:r>
            <a:r xmlns:a="http://schemas.openxmlformats.org/drawingml/2006/main">
              <a:rPr altLang="en-US" lang="hi" sz="3600">
                <a:solidFill>
                  <a:schemeClr val="tx1">
                    <a:lumMod val="65000"/>
                    <a:lumOff val="35000"/>
                  </a:schemeClr>
                </a:solidFill>
              </a:rPr>
              <a:t> </a:t>
            </a:r>
            <a:r xmlns:a="http://schemas.openxmlformats.org/drawingml/2006/main">
              <a:rPr altLang="ko-KR" lang="hi" sz="3600">
                <a:solidFill>
                  <a:schemeClr val="tx1">
                    <a:lumMod val="65000"/>
                    <a:lumOff val="35000"/>
                  </a:schemeClr>
                </a:solidFill>
              </a:rPr>
              <a:t>आइए हम बुद्धिमान व्यक्ति बनें जो परमेश्वर के वचन का पालन करते 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वह है जो वचन का पालन करने वालों से प्रसन्न होता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रेत पर बना घर कब ढह 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 </a:t>
            </a:r>
            <a:r xmlns:a="http://schemas.openxmlformats.org/drawingml/2006/main">
              <a:rPr altLang="ko-KR" lang="hi" sz="2800">
                <a:solidFill>
                  <a:schemeClr val="tx1">
                    <a:lumMod val="65000"/>
                    <a:lumOff val="35000"/>
                  </a:schemeClr>
                </a:solidFill>
              </a:rPr>
              <a:t>जैसे ही घर बना,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जब सूरज चमक रहा 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जब घर में बहुत से लोग आये,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जब बहुत बारिश हुई और बाढ़ आई,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जब बहुत बारिश हुई और बाढ़ आई,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“इसलिये जो कोई मेरी ये बातें सुनता और उन पर चलता है, वह उस बुद्धिमान मनुष्य के समान है जिसने अपना घर चट्टान पर बनाया।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7:</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79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पाँच बुद्धिमान कुँवारियाँ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"इसलिए जागते रहो, क्योंकि तुम न तो दिन जानते हो और न उस घड़ी 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हम अपने जीवन में बहुत पाप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इसलिए हम परमेश्वर के विरुद्ध पाप करने के लिए दोषी महसूस करते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लेकिन भगवान ने हमेशा हमारे पापों को माफ कर दिया।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क्योंकि यीशु ने पहले ही हमारे सारे पापों को अपने ऊपर ले लिया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आपको इस पर विश्वास करना होगा और कृतज्ञता और खुशी के साथ भगवान के पास जाना होगा।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वहाँ दस कुँवारियाँ थीं जो विवाह की दावत की तैयारी कर रही थीं। पांच बुद्धिमान लड़कियों ने पर्याप्त तेल के साथ दीपक तैयार किए, लेकिन अन्य पांच ने ऐसा नहीं किया।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hi" altLang="ko-KR" sz="3200">
                <a:solidFill>
                  <a:schemeClr val="tx1">
                    <a:lumMod val="65000"/>
                    <a:lumOff val="35000"/>
                  </a:schemeClr>
                </a:solidFill>
              </a:rPr>
              <a:t>रात को जब दूल्हे को आने में देर हो गई तो दसों कुंवारियां सो गईं।</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"दूल्हा यहाँ है!" कुँवारियाँ झट से उठ गईं। और उन पाँच कुँवारियों की ज्योतियाँ बुझ गईं जिन्होंने पर्याप्त तेल तैयार नहीं किया था।</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“हमें थोड़ा तेल दो।” “अगर हम तुम्हें अपना तेल देंगे, तो हमारा तेल भी ख़त्म हो सकता है।” जाओ थोड़ा तेल ले आओ।”</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लेकिन जब पाँच मूर्ख लड़कियाँ तेल लेने गईं, तो दावत का दरवाज़ा बंद हो गया। आख़िरकार, पाँचों मूर्ख लड़कियों को पार्टी में शामिल होने की अनुमति नहीं दी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hi" sz="3600">
                <a:solidFill>
                  <a:schemeClr val="tx1">
                    <a:lumMod val="65000"/>
                    <a:lumOff val="35000"/>
                  </a:schemeClr>
                </a:solidFill>
              </a:rPr>
              <a:t>यह एक कहानी है जिसमें यीशु हमें बताते हैं कि उस दिन का इंतजार कैसे करना है जब वह वापस आएंगे।</a:t>
            </a:r>
            <a:r xmlns:a="http://schemas.openxmlformats.org/drawingml/2006/main">
              <a:rPr altLang="en-US" lang="hi" sz="3600">
                <a:solidFill>
                  <a:schemeClr val="tx1">
                    <a:lumMod val="65000"/>
                    <a:lumOff val="35000"/>
                  </a:schemeClr>
                </a:solidFill>
              </a:rPr>
              <a:t> </a:t>
            </a:r>
            <a:r xmlns:a="http://schemas.openxmlformats.org/drawingml/2006/main">
              <a:rPr altLang="ko-KR" lang="hi" sz="3600">
                <a:solidFill>
                  <a:schemeClr val="tx1">
                    <a:lumMod val="65000"/>
                    <a:lumOff val="35000"/>
                  </a:schemeClr>
                </a:solidFill>
              </a:rPr>
              <a:t>कोई नहीं जानता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जब यीशु दोबारा आयेंगे.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hi" sz="3600">
                <a:solidFill>
                  <a:schemeClr val="tx1">
                    <a:lumMod val="65000"/>
                    <a:lumOff val="35000"/>
                  </a:schemeClr>
                </a:solidFill>
              </a:rPr>
              <a:t>लेकिन पाँच बुद्धिमान कुंवारियों की तरह, हमें हमेशा जागना चाहिए और तैयार दिल से यीशु की प्रतीक्षा करनी चाहिए।</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ने इस भूमि पर फिर से आने का वादा किया था जब कोई नहीं जानता था।</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मूर्ख पाँच कुँवारियों ने क्या तैयार नहीं किया?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①तेल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पानी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उपहार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①तेल </a:t>
            </a:r>
            <a:r xmlns:a="http://schemas.openxmlformats.org/drawingml/2006/main">
              <a:rPr altLang="ko-KR" lang="hi"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"इसलिए जागते रहो, क्योंकि तुम न तो दिन जानते हो और न उस घड़ी को।"</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i" altLang="ko-KR" b="1">
                <a:solidFill>
                  <a:schemeClr val="tx1">
                    <a:lumMod val="50000"/>
                    <a:lumOff val="50000"/>
                  </a:schemeClr>
                </a:solidFill>
              </a:rPr>
              <a:t>क्रमांक 80 परमेश्वर का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hi" altLang="ko-KR" sz="4400"/>
              <a:t>प्रतिभाओं का दृष्टान्त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a:t>
            </a:r>
            <a:r xmlns:a="http://schemas.openxmlformats.org/drawingml/2006/main">
              <a:rPr altLang="en-US" lang="hi" sz="3600">
                <a:solidFill>
                  <a:srgbClr val="0070c0"/>
                </a:solidFill>
              </a:rPr>
              <a:t> </a:t>
            </a:r>
            <a:r xmlns:a="http://schemas.openxmlformats.org/drawingml/2006/main">
              <a:rPr altLang="ko-KR" lang="hi" sz="3600">
                <a:solidFill>
                  <a:srgbClr val="0070c0"/>
                </a:solidFill>
              </a:rPr>
              <a:t>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 वह है जो हमेशा हमसे प्यार करता है और हमारा इंतज़ार करता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"उसके मालिक ने उत्तर दिया, 'शाबाश, अच्छे और वफादार सेवक! तुम कुछ चीजों में वफादार रहे हो; मैं तुम्हें कई चीजों का प्रभारी बनाऊंगा। आओ और अपने मालिक की खुशी साझा करो!'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एक व्यक्ति विदेश जाते समय अपने नौकरों को धन सौंप गया। उसने पहले सेवक को पाँच प्रतिभाएँ, दूसरे को दो प्रतिभाएँ और तीसरे को एक प्रतिभाएँ 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hi" sz="2800">
                <a:solidFill>
                  <a:schemeClr val="tx1">
                    <a:lumMod val="65000"/>
                    <a:lumOff val="35000"/>
                  </a:schemeClr>
                </a:solidFill>
              </a:rPr>
              <a:t>जिस सेवक को पाँच तोड़े और दो तोड़े मिले थे, उसने तुरन्त जाकर अपना धन काम में लगाया और दुगना लाभ कमाया। हालाँकि, एक आदमी जिसे 1 प्रतिभा प्राप्त हुई थी, उसने बाहर जाकर जमीन में एक गड्ढा खोदा और अपने मालिक के पैसे छिपा दिए।</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जब स्वामी वापस आया और उनसे हिसाब चुकाया, तो पहले नौकर को पाँच तोड़े और मिले, और दूसरे को दो तोड़े और मिले।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परन्तु जिस दास को एक तोड़ा मिला, उसे कुछ भी लाभ न हुआ। “गुरु, आपने मुझे केवल एक ही प्रतिभा दी है। तो फिर मैं और अधिक पैसे कैसे कमा सकता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hi" altLang="ko-KR" sz="2800">
                <a:solidFill>
                  <a:schemeClr val="tx1">
                    <a:lumMod val="65000"/>
                    <a:lumOff val="35000"/>
                  </a:schemeClr>
                </a:solidFill>
              </a:rPr>
              <a:t>उसका मालिक क्रोधित था. “आपको मेरा पैसा बैंकरों के पास जमा कर देना चाहिए था, मुझे वह ब्याज सहित वापस मिल जाता। तुम निकम्मे नौकर हो, मेरे घर से निकल जाओ!”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solidFill>
                  <a:schemeClr val="tx1">
                    <a:lumMod val="65000"/>
                    <a:lumOff val="35000"/>
                  </a:schemeClr>
                </a:solidFill>
              </a:rPr>
              <a:t>यीशु हमें प्रतिभाओं के दृष्टांत के माध्यम से आलसी न होने की चेतावनी दे रहे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हमने कितना प्राप्त किया है उससे भी अधिक महत्वपूर्ण कुछ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अधिक महत्वपूर्ण बात यह है कि आपके पास जो कुछ भी है उसका ईमानदारी से उपयोग करके परमेश्वर की महिमा के लिए जीवन जीना।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हम सभी को इसी प्रकार का जीवन जीना चाहिए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i" sz="3200">
                <a:solidFill>
                  <a:schemeClr val="tx1">
                    <a:lumMod val="65000"/>
                    <a:lumOff val="35000"/>
                  </a:schemeClr>
                </a:solidFill>
              </a:rPr>
              <a:t>यीशु द्वारा प्रशंसा पाने के लिए.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i" sz="3200"/>
              <a:t>यीशु कौन है?</a:t>
            </a:r>
            <a:r xmlns:a="http://schemas.openxmlformats.org/drawingml/2006/main">
              <a:rPr altLang="en-US" lang="h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rgbClr val="0070c0"/>
                </a:solidFill>
              </a:rPr>
              <a:t>यीशु 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hi" sz="3600">
                <a:solidFill>
                  <a:schemeClr val="tx1">
                    <a:lumMod val="65000"/>
                    <a:lumOff val="35000"/>
                  </a:schemeClr>
                </a:solidFill>
              </a:rPr>
              <a:t>यीशु हमारा स्वामी है, जो हमारे जीवन का मूल्यांकन करता है और उसके अनुसार हमें पुरस्कार देता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i" sz="3200">
                <a:solidFill>
                  <a:schemeClr val="tx1">
                    <a:lumMod val="65000"/>
                    <a:lumOff val="35000"/>
                  </a:schemeClr>
                </a:solidFill>
              </a:rPr>
              <a:t>दूर यात्रा करते समय स्वामी ने नौकरों को क्या सौंपा?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①घर </a:t>
            </a:r>
            <a:r xmlns:a="http://schemas.openxmlformats.org/drawingml/2006/main">
              <a:rPr altLang="ko-KR" lang="hi"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② </a:t>
            </a:r>
            <a:r xmlns:a="http://schemas.openxmlformats.org/drawingml/2006/main">
              <a:rPr altLang="ko-KR" lang="hi" sz="2800">
                <a:solidFill>
                  <a:schemeClr val="tx1">
                    <a:lumMod val="65000"/>
                    <a:lumOff val="35000"/>
                  </a:schemeClr>
                </a:solidFill>
              </a:rPr>
              <a:t>मैदान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③ </a:t>
            </a:r>
            <a:r xmlns:a="http://schemas.openxmlformats.org/drawingml/2006/main">
              <a:rPr altLang="ko-KR" lang="hi" sz="2800">
                <a:solidFill>
                  <a:schemeClr val="tx1">
                    <a:lumMod val="65000"/>
                    <a:lumOff val="35000"/>
                  </a:schemeClr>
                </a:solidFill>
              </a:rPr>
              <a:t>दुकान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chemeClr val="tx1">
                    <a:lumMod val="65000"/>
                    <a:lumOff val="35000"/>
                  </a:schemeClr>
                </a:solidFill>
              </a:rPr>
              <a:t>④ </a:t>
            </a:r>
            <a:r xmlns:a="http://schemas.openxmlformats.org/drawingml/2006/main">
              <a:rPr altLang="ko-KR" lang="hi" sz="2800">
                <a:solidFill>
                  <a:schemeClr val="tx1">
                    <a:lumMod val="65000"/>
                    <a:lumOff val="35000"/>
                  </a:schemeClr>
                </a:solidFill>
              </a:rPr>
              <a:t>प्रतिभा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i" sz="2800">
                <a:solidFill>
                  <a:srgbClr val="ff0000"/>
                </a:solidFill>
              </a:rPr>
              <a:t>④ </a:t>
            </a:r>
            <a:r xmlns:a="http://schemas.openxmlformats.org/drawingml/2006/main">
              <a:rPr altLang="ko-KR" lang="hi" sz="2800">
                <a:solidFill>
                  <a:srgbClr val="ff0000"/>
                </a:solidFill>
              </a:rPr>
              <a:t>प्रतिभा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i" sz="4000"/>
              <a:t>आज का 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hi" sz="3600"/>
              <a:t>"उसके मालिक ने उत्तर दिया, 'शाबाश, अच्छे और वफादार सेवक! तुम कुछ चीजों में वफादार रहे हो; मैं तुम्हें कई चीजों का प्रभारी बनाऊंगा। आओ और अपने मालिक की खुशी साझा करो!'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hi" sz="2800">
                <a:solidFill>
                  <a:schemeClr val="tx1">
                    <a:lumMod val="65000"/>
                    <a:lumOff val="35000"/>
                  </a:schemeClr>
                </a:solidFill>
              </a:rPr>
              <a:t>मैथ्यू</a:t>
            </a:r>
            <a:r xmlns:a="http://schemas.openxmlformats.org/drawingml/2006/main">
              <a:rPr altLang="en-US" lang="hi" sz="2800">
                <a:solidFill>
                  <a:schemeClr val="tx1">
                    <a:lumMod val="65000"/>
                    <a:lumOff val="35000"/>
                  </a:schemeClr>
                </a:solidFill>
              </a:rPr>
              <a:t> </a:t>
            </a:r>
            <a:r xmlns:a="http://schemas.openxmlformats.org/drawingml/2006/main">
              <a:rPr altLang="ko-KR" lang="h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